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3"/>
    <p:sldId id="318" r:id="rId4"/>
    <p:sldId id="291" r:id="rId5"/>
    <p:sldId id="294" r:id="rId6"/>
    <p:sldId id="295" r:id="rId7"/>
    <p:sldId id="320" r:id="rId8"/>
    <p:sldId id="296" r:id="rId9"/>
    <p:sldId id="324" r:id="rId10"/>
    <p:sldId id="321" r:id="rId11"/>
    <p:sldId id="322" r:id="rId12"/>
    <p:sldId id="335" r:id="rId13"/>
    <p:sldId id="297" r:id="rId14"/>
    <p:sldId id="338" r:id="rId15"/>
    <p:sldId id="337" r:id="rId16"/>
    <p:sldId id="327" r:id="rId17"/>
    <p:sldId id="336" r:id="rId18"/>
    <p:sldId id="329" r:id="rId19"/>
    <p:sldId id="328" r:id="rId20"/>
    <p:sldId id="325" r:id="rId21"/>
    <p:sldId id="326" r:id="rId22"/>
    <p:sldId id="299" r:id="rId23"/>
    <p:sldId id="306" r:id="rId24"/>
    <p:sldId id="258" r:id="rId25"/>
    <p:sldId id="309" r:id="rId26"/>
    <p:sldId id="259" r:id="rId27"/>
    <p:sldId id="303" r:id="rId28"/>
    <p:sldId id="301" r:id="rId29"/>
    <p:sldId id="302" r:id="rId30"/>
    <p:sldId id="305" r:id="rId31"/>
    <p:sldId id="307" r:id="rId32"/>
    <p:sldId id="308" r:id="rId33"/>
    <p:sldId id="269" r:id="rId34"/>
    <p:sldId id="331" r:id="rId35"/>
    <p:sldId id="311" r:id="rId36"/>
    <p:sldId id="333" r:id="rId37"/>
    <p:sldId id="332" r:id="rId38"/>
    <p:sldId id="290" r:id="rId39"/>
    <p:sldId id="312" r:id="rId40"/>
    <p:sldId id="292" r:id="rId41"/>
    <p:sldId id="315" r:id="rId42"/>
    <p:sldId id="293" r:id="rId43"/>
    <p:sldId id="330" r:id="rId44"/>
    <p:sldId id="313" r:id="rId45"/>
    <p:sldId id="314" r:id="rId46"/>
    <p:sldId id="317" r:id="rId47"/>
    <p:sldId id="319" r:id="rId48"/>
    <p:sldId id="310" r:id="rId4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414" autoAdjust="0"/>
    <p:restoredTop sz="94714" autoAdjust="0"/>
  </p:normalViewPr>
  <p:slideViewPr>
    <p:cSldViewPr>
      <p:cViewPr varScale="1">
        <p:scale>
          <a:sx n="118" d="100"/>
          <a:sy n="118" d="100"/>
        </p:scale>
        <p:origin x="-372" y="-108"/>
      </p:cViewPr>
      <p:guideLst>
        <p:guide orient="horz" pos="2160"/>
        <p:guide pos="284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2" Type="http://schemas.openxmlformats.org/officeDocument/2006/relationships/tableStyles" Target="tableStyles.xml"/><Relationship Id="rId51" Type="http://schemas.openxmlformats.org/officeDocument/2006/relationships/viewProps" Target="viewProps.xml"/><Relationship Id="rId50" Type="http://schemas.openxmlformats.org/officeDocument/2006/relationships/presProps" Target="presProps.xml"/><Relationship Id="rId5" Type="http://schemas.openxmlformats.org/officeDocument/2006/relationships/slide" Target="slides/slide3.xml"/><Relationship Id="rId49" Type="http://schemas.openxmlformats.org/officeDocument/2006/relationships/slide" Target="slides/slide47.xml"/><Relationship Id="rId48" Type="http://schemas.openxmlformats.org/officeDocument/2006/relationships/slide" Target="slides/slide46.xml"/><Relationship Id="rId47" Type="http://schemas.openxmlformats.org/officeDocument/2006/relationships/slide" Target="slides/slide45.xml"/><Relationship Id="rId46" Type="http://schemas.openxmlformats.org/officeDocument/2006/relationships/slide" Target="slides/slide44.xml"/><Relationship Id="rId45" Type="http://schemas.openxmlformats.org/officeDocument/2006/relationships/slide" Target="slides/slide43.xml"/><Relationship Id="rId44" Type="http://schemas.openxmlformats.org/officeDocument/2006/relationships/slide" Target="slides/slide42.xml"/><Relationship Id="rId43" Type="http://schemas.openxmlformats.org/officeDocument/2006/relationships/slide" Target="slides/slide41.xml"/><Relationship Id="rId42" Type="http://schemas.openxmlformats.org/officeDocument/2006/relationships/slide" Target="slides/slide40.xml"/><Relationship Id="rId41" Type="http://schemas.openxmlformats.org/officeDocument/2006/relationships/slide" Target="slides/slide39.xml"/><Relationship Id="rId40" Type="http://schemas.openxmlformats.org/officeDocument/2006/relationships/slide" Target="slides/slide38.xml"/><Relationship Id="rId4" Type="http://schemas.openxmlformats.org/officeDocument/2006/relationships/slide" Target="slides/slide2.xml"/><Relationship Id="rId39" Type="http://schemas.openxmlformats.org/officeDocument/2006/relationships/slide" Target="slides/slide37.xml"/><Relationship Id="rId38" Type="http://schemas.openxmlformats.org/officeDocument/2006/relationships/slide" Target="slides/slide36.xml"/><Relationship Id="rId37" Type="http://schemas.openxmlformats.org/officeDocument/2006/relationships/slide" Target="slides/slide35.xml"/><Relationship Id="rId36" Type="http://schemas.openxmlformats.org/officeDocument/2006/relationships/slide" Target="slides/slide34.xml"/><Relationship Id="rId35" Type="http://schemas.openxmlformats.org/officeDocument/2006/relationships/slide" Target="slides/slide33.xml"/><Relationship Id="rId34" Type="http://schemas.openxmlformats.org/officeDocument/2006/relationships/slide" Target="slides/slide32.xml"/><Relationship Id="rId33" Type="http://schemas.openxmlformats.org/officeDocument/2006/relationships/slide" Target="slides/slide31.xml"/><Relationship Id="rId32" Type="http://schemas.openxmlformats.org/officeDocument/2006/relationships/slide" Target="slides/slide30.xml"/><Relationship Id="rId31" Type="http://schemas.openxmlformats.org/officeDocument/2006/relationships/slide" Target="slides/slide29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0D971-C36C-474D-B84C-7B1F2E8F0A2E}" type="datetimeFigureOut">
              <a:rPr lang="ru-RU" smtClean="0"/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B84F1-63F7-4823-9AF1-1236F0836876}" type="slidenum">
              <a:rPr lang="ru-RU" smtClean="0"/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  <a:endParaRPr lang="ru-RU" smtClean="0"/>
          </a:p>
          <a:p>
            <a:pPr lvl="1" eaLnBrk="1" latinLnBrk="0" hangingPunct="1"/>
            <a:r>
              <a:rPr lang="ru-RU" smtClean="0"/>
              <a:t>Второй уровень</a:t>
            </a:r>
            <a:endParaRPr lang="ru-RU" smtClean="0"/>
          </a:p>
          <a:p>
            <a:pPr lvl="2" eaLnBrk="1" latinLnBrk="0" hangingPunct="1"/>
            <a:r>
              <a:rPr lang="ru-RU" smtClean="0"/>
              <a:t>Третий уровень</a:t>
            </a:r>
            <a:endParaRPr lang="ru-RU" smtClean="0"/>
          </a:p>
          <a:p>
            <a:pPr lvl="3" eaLnBrk="1" latinLnBrk="0" hangingPunct="1"/>
            <a:r>
              <a:rPr lang="ru-RU" smtClean="0"/>
              <a:t>Четвертый уровень</a:t>
            </a:r>
            <a:endParaRPr lang="ru-RU" smtClean="0"/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0D971-C36C-474D-B84C-7B1F2E8F0A2E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B84F1-63F7-4823-9AF1-1236F083687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  <a:endParaRPr lang="ru-RU" smtClean="0"/>
          </a:p>
          <a:p>
            <a:pPr lvl="1" eaLnBrk="1" latinLnBrk="0" hangingPunct="1"/>
            <a:r>
              <a:rPr lang="ru-RU" smtClean="0"/>
              <a:t>Второй уровень</a:t>
            </a:r>
            <a:endParaRPr lang="ru-RU" smtClean="0"/>
          </a:p>
          <a:p>
            <a:pPr lvl="2" eaLnBrk="1" latinLnBrk="0" hangingPunct="1"/>
            <a:r>
              <a:rPr lang="ru-RU" smtClean="0"/>
              <a:t>Третий уровень</a:t>
            </a:r>
            <a:endParaRPr lang="ru-RU" smtClean="0"/>
          </a:p>
          <a:p>
            <a:pPr lvl="3" eaLnBrk="1" latinLnBrk="0" hangingPunct="1"/>
            <a:r>
              <a:rPr lang="ru-RU" smtClean="0"/>
              <a:t>Четвертый уровень</a:t>
            </a:r>
            <a:endParaRPr lang="ru-RU" smtClean="0"/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0D971-C36C-474D-B84C-7B1F2E8F0A2E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B84F1-63F7-4823-9AF1-1236F083687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  <a:endParaRPr lang="ru-RU" smtClean="0"/>
          </a:p>
          <a:p>
            <a:pPr lvl="1" eaLnBrk="1" latinLnBrk="0" hangingPunct="1"/>
            <a:r>
              <a:rPr lang="ru-RU" smtClean="0"/>
              <a:t>Второй уровень</a:t>
            </a:r>
            <a:endParaRPr lang="ru-RU" smtClean="0"/>
          </a:p>
          <a:p>
            <a:pPr lvl="2" eaLnBrk="1" latinLnBrk="0" hangingPunct="1"/>
            <a:r>
              <a:rPr lang="ru-RU" smtClean="0"/>
              <a:t>Третий уровень</a:t>
            </a:r>
            <a:endParaRPr lang="ru-RU" smtClean="0"/>
          </a:p>
          <a:p>
            <a:pPr lvl="3" eaLnBrk="1" latinLnBrk="0" hangingPunct="1"/>
            <a:r>
              <a:rPr lang="ru-RU" smtClean="0"/>
              <a:t>Четвертый уровень</a:t>
            </a:r>
            <a:endParaRPr lang="ru-RU" smtClean="0"/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0D971-C36C-474D-B84C-7B1F2E8F0A2E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B84F1-63F7-4823-9AF1-1236F083687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0D971-C36C-474D-B84C-7B1F2E8F0A2E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B84F1-63F7-4823-9AF1-1236F0836876}" type="slidenum">
              <a:rPr lang="ru-RU" smtClean="0"/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  <a:endParaRPr lang="ru-RU" smtClean="0"/>
          </a:p>
          <a:p>
            <a:pPr lvl="1" eaLnBrk="1" latinLnBrk="0" hangingPunct="1"/>
            <a:r>
              <a:rPr lang="ru-RU" smtClean="0"/>
              <a:t>Второй уровень</a:t>
            </a:r>
            <a:endParaRPr lang="ru-RU" smtClean="0"/>
          </a:p>
          <a:p>
            <a:pPr lvl="2" eaLnBrk="1" latinLnBrk="0" hangingPunct="1"/>
            <a:r>
              <a:rPr lang="ru-RU" smtClean="0"/>
              <a:t>Третий уровень</a:t>
            </a:r>
            <a:endParaRPr lang="ru-RU" smtClean="0"/>
          </a:p>
          <a:p>
            <a:pPr lvl="3" eaLnBrk="1" latinLnBrk="0" hangingPunct="1"/>
            <a:r>
              <a:rPr lang="ru-RU" smtClean="0"/>
              <a:t>Четвертый уровень</a:t>
            </a:r>
            <a:endParaRPr lang="ru-RU" smtClean="0"/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  <a:endParaRPr lang="ru-RU" smtClean="0"/>
          </a:p>
          <a:p>
            <a:pPr lvl="1" eaLnBrk="1" latinLnBrk="0" hangingPunct="1"/>
            <a:r>
              <a:rPr lang="ru-RU" smtClean="0"/>
              <a:t>Второй уровень</a:t>
            </a:r>
            <a:endParaRPr lang="ru-RU" smtClean="0"/>
          </a:p>
          <a:p>
            <a:pPr lvl="2" eaLnBrk="1" latinLnBrk="0" hangingPunct="1"/>
            <a:r>
              <a:rPr lang="ru-RU" smtClean="0"/>
              <a:t>Третий уровень</a:t>
            </a:r>
            <a:endParaRPr lang="ru-RU" smtClean="0"/>
          </a:p>
          <a:p>
            <a:pPr lvl="3" eaLnBrk="1" latinLnBrk="0" hangingPunct="1"/>
            <a:r>
              <a:rPr lang="ru-RU" smtClean="0"/>
              <a:t>Четвертый уровень</a:t>
            </a:r>
            <a:endParaRPr lang="ru-RU" smtClean="0"/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0D971-C36C-474D-B84C-7B1F2E8F0A2E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B84F1-63F7-4823-9AF1-1236F083687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  <a:endParaRPr lang="ru-RU" smtClean="0"/>
          </a:p>
          <a:p>
            <a:pPr lvl="1" eaLnBrk="1" latinLnBrk="0" hangingPunct="1"/>
            <a:r>
              <a:rPr lang="ru-RU" smtClean="0"/>
              <a:t>Второй уровень</a:t>
            </a:r>
            <a:endParaRPr lang="ru-RU" smtClean="0"/>
          </a:p>
          <a:p>
            <a:pPr lvl="2" eaLnBrk="1" latinLnBrk="0" hangingPunct="1"/>
            <a:r>
              <a:rPr lang="ru-RU" smtClean="0"/>
              <a:t>Третий уровень</a:t>
            </a:r>
            <a:endParaRPr lang="ru-RU" smtClean="0"/>
          </a:p>
          <a:p>
            <a:pPr lvl="3" eaLnBrk="1" latinLnBrk="0" hangingPunct="1"/>
            <a:r>
              <a:rPr lang="ru-RU" smtClean="0"/>
              <a:t>Четвертый уровень</a:t>
            </a:r>
            <a:endParaRPr lang="ru-RU" smtClean="0"/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  <a:endParaRPr lang="ru-RU" smtClean="0"/>
          </a:p>
          <a:p>
            <a:pPr lvl="1" eaLnBrk="1" latinLnBrk="0" hangingPunct="1"/>
            <a:r>
              <a:rPr lang="ru-RU" smtClean="0"/>
              <a:t>Второй уровень</a:t>
            </a:r>
            <a:endParaRPr lang="ru-RU" smtClean="0"/>
          </a:p>
          <a:p>
            <a:pPr lvl="2" eaLnBrk="1" latinLnBrk="0" hangingPunct="1"/>
            <a:r>
              <a:rPr lang="ru-RU" smtClean="0"/>
              <a:t>Третий уровень</a:t>
            </a:r>
            <a:endParaRPr lang="ru-RU" smtClean="0"/>
          </a:p>
          <a:p>
            <a:pPr lvl="3" eaLnBrk="1" latinLnBrk="0" hangingPunct="1"/>
            <a:r>
              <a:rPr lang="ru-RU" smtClean="0"/>
              <a:t>Четвертый уровень</a:t>
            </a:r>
            <a:endParaRPr lang="ru-RU" smtClean="0"/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0D971-C36C-474D-B84C-7B1F2E8F0A2E}" type="datetimeFigureOut">
              <a:rPr lang="ru-RU" smtClean="0"/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B84F1-63F7-4823-9AF1-1236F083687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0D971-C36C-474D-B84C-7B1F2E8F0A2E}" type="datetimeFigureOut">
              <a:rPr lang="ru-RU" smtClean="0"/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B84F1-63F7-4823-9AF1-1236F083687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0D971-C36C-474D-B84C-7B1F2E8F0A2E}" type="datetimeFigureOut">
              <a:rPr lang="ru-RU" smtClean="0"/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B84F1-63F7-4823-9AF1-1236F083687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  <a:endParaRPr lang="ru-RU" smtClean="0"/>
          </a:p>
          <a:p>
            <a:pPr lvl="1" eaLnBrk="1" latinLnBrk="0" hangingPunct="1"/>
            <a:r>
              <a:rPr lang="ru-RU" smtClean="0"/>
              <a:t>Второй уровень</a:t>
            </a:r>
            <a:endParaRPr lang="ru-RU" smtClean="0"/>
          </a:p>
          <a:p>
            <a:pPr lvl="2" eaLnBrk="1" latinLnBrk="0" hangingPunct="1"/>
            <a:r>
              <a:rPr lang="ru-RU" smtClean="0"/>
              <a:t>Третий уровень</a:t>
            </a:r>
            <a:endParaRPr lang="ru-RU" smtClean="0"/>
          </a:p>
          <a:p>
            <a:pPr lvl="3" eaLnBrk="1" latinLnBrk="0" hangingPunct="1"/>
            <a:r>
              <a:rPr lang="ru-RU" smtClean="0"/>
              <a:t>Четвертый уровень</a:t>
            </a:r>
            <a:endParaRPr lang="ru-RU" smtClean="0"/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0D971-C36C-474D-B84C-7B1F2E8F0A2E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B84F1-63F7-4823-9AF1-1236F083687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 showMasterSp="0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0D971-C36C-474D-B84C-7B1F2E8F0A2E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8C6B84F1-63F7-4823-9AF1-1236F0836876}" type="slidenum">
              <a:rPr lang="ru-RU" smtClean="0"/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/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/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/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/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  <a:endParaRPr kumimoji="0" lang="ru-RU" smtClean="0"/>
          </a:p>
          <a:p>
            <a:pPr lvl="1" eaLnBrk="1" latinLnBrk="0" hangingPunct="1"/>
            <a:r>
              <a:rPr kumimoji="0" lang="ru-RU" smtClean="0"/>
              <a:t>Второй уровень</a:t>
            </a:r>
            <a:endParaRPr kumimoji="0" lang="ru-RU" smtClean="0"/>
          </a:p>
          <a:p>
            <a:pPr lvl="2" eaLnBrk="1" latinLnBrk="0" hangingPunct="1"/>
            <a:r>
              <a:rPr kumimoji="0" lang="ru-RU" smtClean="0"/>
              <a:t>Третий уровень</a:t>
            </a:r>
            <a:endParaRPr kumimoji="0" lang="ru-RU" smtClean="0"/>
          </a:p>
          <a:p>
            <a:pPr lvl="3" eaLnBrk="1" latinLnBrk="0" hangingPunct="1"/>
            <a:r>
              <a:rPr kumimoji="0" lang="ru-RU" smtClean="0"/>
              <a:t>Четвертый уровень</a:t>
            </a:r>
            <a:endParaRPr kumimoji="0" lang="ru-RU" smtClean="0"/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2750D971-C36C-474D-B84C-7B1F2E8F0A2E}" type="datetimeFigureOut">
              <a:rPr lang="ru-RU" smtClean="0"/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8C6B84F1-63F7-4823-9AF1-1236F0836876}" type="slidenum">
              <a:rPr lang="ru-RU" smtClean="0"/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/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/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7015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7015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185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185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185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5.jpeg"/><Relationship Id="rId1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2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5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0.png"/><Relationship Id="rId1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3.png"/><Relationship Id="rId1" Type="http://schemas.openxmlformats.org/officeDocument/2006/relationships/image" Target="../media/image3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5.png"/><Relationship Id="rId1" Type="http://schemas.openxmlformats.org/officeDocument/2006/relationships/image" Target="../media/image34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6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8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9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0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1.png"/></Relationships>
</file>

<file path=ppt/slides/_rels/slide3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image" Target="../media/image42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5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6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7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0.jpeg"/><Relationship Id="rId1" Type="http://schemas.openxmlformats.org/officeDocument/2006/relationships/image" Target="../media/image4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7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1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2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4.png"/><Relationship Id="rId1" Type="http://schemas.openxmlformats.org/officeDocument/2006/relationships/image" Target="../media/image46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5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1.png"/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42910" y="928670"/>
            <a:ext cx="77867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Управление образования муниципального образования городской округ «</a:t>
            </a:r>
            <a:r>
              <a:rPr lang="ru-RU" dirty="0" err="1"/>
              <a:t>Охинский</a:t>
            </a:r>
            <a:r>
              <a:rPr lang="ru-RU" dirty="0"/>
              <a:t>»</a:t>
            </a:r>
            <a:endParaRPr lang="ru-RU" dirty="0"/>
          </a:p>
          <a:p>
            <a:pPr algn="ctr"/>
            <a:r>
              <a:rPr lang="ru-RU" dirty="0"/>
              <a:t>Муниципальное бюджетное дошкольное образовательное учреждение</a:t>
            </a:r>
            <a:endParaRPr lang="ru-RU" dirty="0"/>
          </a:p>
          <a:p>
            <a:pPr algn="ctr"/>
            <a:r>
              <a:rPr lang="ru-RU" dirty="0"/>
              <a:t> детский сад №10 «Золушка» г. Охи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7504" y="2285992"/>
            <a:ext cx="892899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800" dirty="0" smtClean="0"/>
          </a:p>
          <a:p>
            <a:pPr algn="ctr"/>
            <a:r>
              <a:rPr lang="ru-RU" sz="2800" b="1" dirty="0"/>
              <a:t>Организация экспериментальной                                                                                                                  деятельности детей                                                                                                                                                                 на индивидуальных занятиях в группе детей                                                                                       компенсирующей направленности </a:t>
            </a:r>
            <a:r>
              <a:rPr lang="ru-RU" sz="2800" b="1" dirty="0" err="1"/>
              <a:t>ФФНр</a:t>
            </a:r>
            <a:r>
              <a:rPr lang="ru-RU" sz="2800" b="1" dirty="0"/>
              <a:t>.</a:t>
            </a:r>
            <a:endParaRPr lang="ru-RU" sz="2800" b="1" dirty="0"/>
          </a:p>
          <a:p>
            <a:pPr algn="ctr"/>
            <a:endParaRPr lang="ru-RU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581904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Поочерёдное движение каждым пальцем,  сопровождая речью.</a:t>
            </a:r>
            <a:endParaRPr lang="ru-RU" dirty="0"/>
          </a:p>
        </p:txBody>
      </p:sp>
      <p:pic>
        <p:nvPicPr>
          <p:cNvPr id="307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285720" y="2428868"/>
            <a:ext cx="4143404" cy="36814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3438" y="2428868"/>
            <a:ext cx="4322766" cy="37576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500174"/>
          </a:xfrm>
        </p:spPr>
        <p:txBody>
          <a:bodyPr/>
          <a:lstStyle/>
          <a:p>
            <a:pPr algn="ctr"/>
            <a:r>
              <a:rPr lang="ru-RU" dirty="0" smtClean="0"/>
              <a:t>Левой и правой рукой</a:t>
            </a:r>
            <a:endParaRPr lang="ru-RU" dirty="0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1000100" y="1500174"/>
            <a:ext cx="7000924" cy="5065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286388"/>
          </a:xfrm>
        </p:spPr>
        <p:txBody>
          <a:bodyPr>
            <a:normAutofit fontScale="90000"/>
          </a:bodyPr>
          <a:lstStyle/>
          <a:p>
            <a:br>
              <a:rPr lang="ru-RU" i="1" u="sng" dirty="0" smtClean="0"/>
            </a:br>
            <a:br>
              <a:rPr lang="ru-RU" i="1" u="sng" dirty="0"/>
            </a:br>
            <a:br>
              <a:rPr lang="ru-RU" i="1" u="sng" dirty="0" smtClean="0"/>
            </a:br>
            <a:r>
              <a:rPr lang="ru-RU" i="1" u="sng" dirty="0"/>
              <a:t> </a:t>
            </a:r>
            <a:r>
              <a:rPr lang="ru-RU" i="1" u="sng" dirty="0" smtClean="0"/>
              <a:t>                                                               Коррекционно-развивающие</a:t>
            </a:r>
            <a:r>
              <a:rPr lang="ru-RU" u="sng" dirty="0" smtClean="0"/>
              <a:t>:</a:t>
            </a:r>
            <a:br>
              <a:rPr lang="ru-RU" u="sng" dirty="0" smtClean="0"/>
            </a:br>
            <a:r>
              <a:rPr lang="ru-RU" sz="2700" dirty="0" smtClean="0"/>
              <a:t>- фонематическое восприятие, зрительную и слуховую память,  умение составлять  связное развёрнутое высказывание;</a:t>
            </a:r>
            <a:br>
              <a:rPr lang="ru-RU" sz="2700" dirty="0" smtClean="0"/>
            </a:br>
            <a:r>
              <a:rPr lang="ru-RU" sz="2700" dirty="0" smtClean="0"/>
              <a:t>- познавательную активность, мышление, воображение, коммуникативные навыки.</a:t>
            </a:r>
            <a:br>
              <a:rPr lang="ru-RU" sz="2700" dirty="0" smtClean="0"/>
            </a:br>
            <a:r>
              <a:rPr lang="ru-RU" sz="2700" dirty="0" smtClean="0"/>
              <a:t>- фонематическое восприятие, зрительную и слуховую память,  умение составлять  связное развёрнутое высказывание;</a:t>
            </a:r>
            <a:br>
              <a:rPr lang="ru-RU" sz="2700" dirty="0" smtClean="0"/>
            </a:br>
            <a:r>
              <a:rPr lang="ru-RU" sz="2700" dirty="0" smtClean="0"/>
              <a:t>- познавательную активность, мышление, воображение, коммуникативные навыки.</a:t>
            </a:r>
            <a:br>
              <a:rPr lang="ru-RU" dirty="0" smtClean="0"/>
            </a:br>
            <a:br>
              <a:rPr lang="ru-RU" dirty="0"/>
            </a:br>
            <a:endParaRPr lang="ru-RU" dirty="0"/>
          </a:p>
        </p:txBody>
      </p:sp>
      <p:pic>
        <p:nvPicPr>
          <p:cNvPr id="5128" name="Picture 8"/>
          <p:cNvPicPr>
            <a:picLocks noGrp="1" noChangeAspect="1" noChangeArrowheads="1"/>
          </p:cNvPicPr>
          <p:nvPr>
            <p:ph idx="1"/>
          </p:nvPr>
        </p:nvPicPr>
        <p:blipFill>
          <a:blip r:embed="rId1"/>
          <a:srcRect/>
          <a:stretch>
            <a:fillRect/>
          </a:stretch>
        </p:blipFill>
        <p:spPr bwMode="auto">
          <a:xfrm>
            <a:off x="357158" y="4572008"/>
            <a:ext cx="8229600" cy="26431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0"/>
            <a:ext cx="8472518" cy="1285860"/>
          </a:xfrm>
        </p:spPr>
        <p:txBody>
          <a:bodyPr/>
          <a:lstStyle/>
          <a:p>
            <a:pPr algn="ctr"/>
            <a:r>
              <a:rPr lang="ru-RU" b="1" dirty="0" smtClean="0"/>
              <a:t>Развитие мелкой моторики</a:t>
            </a:r>
            <a:endParaRPr lang="ru-RU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0" y="1411265"/>
            <a:ext cx="8501090" cy="5446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5400" b="1" dirty="0" smtClean="0"/>
              <a:t>Умение составлять  связное развёрнутое высказывание</a:t>
            </a:r>
            <a:endParaRPr lang="ru-RU" b="1" dirty="0"/>
          </a:p>
        </p:txBody>
      </p:sp>
      <p:pic>
        <p:nvPicPr>
          <p:cNvPr id="4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785786" y="1935163"/>
            <a:ext cx="8001056" cy="4922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867656"/>
          </a:xfrm>
        </p:spPr>
        <p:txBody>
          <a:bodyPr>
            <a:normAutofit fontScale="90000"/>
          </a:bodyPr>
          <a:lstStyle/>
          <a:p>
            <a:r>
              <a:rPr lang="ru-RU" sz="5400" b="1" dirty="0" smtClean="0"/>
              <a:t>Познавательную активность, мышление, воображение </a:t>
            </a:r>
            <a:br>
              <a:rPr lang="ru-RU" sz="5400" dirty="0" smtClean="0"/>
            </a:br>
            <a:endParaRPr lang="ru-RU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596" y="2285992"/>
            <a:ext cx="8143932" cy="42148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79621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800" b="1" dirty="0" smtClean="0"/>
              <a:t>Укрепить артикуляционную и  мелкую моторику.</a:t>
            </a:r>
            <a:br>
              <a:rPr lang="ru-RU" sz="4800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285720" y="1714488"/>
            <a:ext cx="8501121" cy="4929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>Использовать мозаику, </a:t>
            </a:r>
            <a:r>
              <a:rPr lang="ru-RU" b="1" dirty="0" err="1" smtClean="0"/>
              <a:t>пластилинографию</a:t>
            </a:r>
            <a:endParaRPr lang="ru-RU" b="1" dirty="0"/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5429256" y="642918"/>
            <a:ext cx="3257544" cy="5681682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428596" y="1714488"/>
            <a:ext cx="8072494" cy="5143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4800" dirty="0" smtClean="0"/>
              <a:t>Формировать у детей умение ориентироваться  в пространстве</a:t>
            </a:r>
            <a:endParaRPr lang="ru-RU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642911" y="1935163"/>
            <a:ext cx="7786742" cy="4922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071546"/>
            <a:ext cx="8229600" cy="1000132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 smtClean="0"/>
              <a:t>Формировать у детей умения ориентироваться  в пространстве </a:t>
            </a:r>
            <a:endParaRPr lang="ru-RU" sz="3600" b="1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714348" y="2071679"/>
            <a:ext cx="7643866" cy="4786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ru-RU" sz="2800" dirty="0" smtClean="0"/>
              <a:t>В основе экспериментальной деятельности                       Авторская программа</a:t>
            </a:r>
            <a:endParaRPr lang="ru-RU" sz="2800" dirty="0" smtClean="0"/>
          </a:p>
          <a:p>
            <a:pPr marL="0" indent="0">
              <a:buNone/>
            </a:pPr>
            <a:r>
              <a:rPr lang="ru-RU" sz="2800" dirty="0" smtClean="0"/>
              <a:t>                                «</a:t>
            </a:r>
            <a:r>
              <a:rPr lang="ru-RU" sz="2800" dirty="0" err="1"/>
              <a:t>АБВГДей</a:t>
            </a:r>
            <a:r>
              <a:rPr lang="ru-RU" sz="2800" dirty="0"/>
              <a:t>-ка»                                                           </a:t>
            </a:r>
            <a:br>
              <a:rPr lang="ru-RU" sz="2800" dirty="0"/>
            </a:br>
            <a:r>
              <a:rPr lang="ru-RU" sz="2800" dirty="0"/>
              <a:t>     </a:t>
            </a:r>
            <a:r>
              <a:rPr lang="ru-RU" sz="2800" dirty="0" smtClean="0"/>
              <a:t>       </a:t>
            </a:r>
            <a:r>
              <a:rPr lang="ru-RU" sz="2800" dirty="0"/>
              <a:t>по   развитию  мелкой  моторики                                                     </a:t>
            </a:r>
            <a:br>
              <a:rPr lang="ru-RU" sz="2800" dirty="0"/>
            </a:br>
            <a:r>
              <a:rPr lang="ru-RU" sz="2800" dirty="0"/>
              <a:t>     и закреплению оптического образа букв</a:t>
            </a:r>
            <a:r>
              <a:rPr lang="ru-RU" sz="2800" b="1" dirty="0"/>
              <a:t>»</a:t>
            </a:r>
            <a:br>
              <a:rPr lang="ru-RU" sz="2800" b="1" dirty="0"/>
            </a:br>
            <a:endParaRPr lang="ru-RU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86765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800" dirty="0" smtClean="0"/>
              <a:t>Укрепить артикуляционную и  мелкую моторику.</a:t>
            </a:r>
            <a:br>
              <a:rPr lang="ru-RU" sz="4800" dirty="0" smtClean="0"/>
            </a:br>
            <a:endParaRPr lang="ru-RU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857224" y="1857364"/>
            <a:ext cx="7500990" cy="4786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716800"/>
          </a:xfrm>
        </p:spPr>
        <p:txBody>
          <a:bodyPr>
            <a:normAutofit fontScale="90000"/>
          </a:bodyPr>
          <a:lstStyle/>
          <a:p>
            <a:r>
              <a:rPr lang="ru-RU" i="1" u="sng" dirty="0"/>
              <a:t>Коррекционно-воспитывающие</a:t>
            </a:r>
            <a:r>
              <a:rPr lang="ru-RU" u="sng" dirty="0"/>
              <a:t>: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580112" y="1935480"/>
            <a:ext cx="3563888" cy="4389120"/>
          </a:xfrm>
        </p:spPr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ru-RU" dirty="0" smtClean="0"/>
              <a:t>Формировать </a:t>
            </a:r>
            <a:r>
              <a:rPr lang="ru-RU" dirty="0"/>
              <a:t>навыки сотрудничества, самостоятельности, </a:t>
            </a:r>
            <a:r>
              <a:rPr lang="ru-RU" dirty="0" smtClean="0"/>
              <a:t>инициативности, ответственности.</a:t>
            </a:r>
            <a:endParaRPr lang="ru-RU" dirty="0" smtClean="0"/>
          </a:p>
          <a:p>
            <a:pPr>
              <a:buFontTx/>
              <a:buChar char="-"/>
            </a:pPr>
            <a:r>
              <a:rPr lang="ru-RU" sz="2400" dirty="0">
                <a:solidFill>
                  <a:srgbClr val="000000"/>
                </a:solidFill>
                <a:ea typeface="Times New Roman" pitchFamily="18" charset="0"/>
                <a:cs typeface="Times New Roman" pitchFamily="18" charset="0"/>
              </a:rPr>
              <a:t>готовность к  участию в общественных </a:t>
            </a:r>
            <a:r>
              <a:rPr lang="ru-RU" sz="2400" dirty="0" smtClean="0">
                <a:solidFill>
                  <a:srgbClr val="000000"/>
                </a:solidFill>
                <a:ea typeface="Times New Roman" pitchFamily="18" charset="0"/>
                <a:cs typeface="Times New Roman" pitchFamily="18" charset="0"/>
              </a:rPr>
              <a:t>делах.</a:t>
            </a:r>
            <a:r>
              <a:rPr lang="ru-RU" dirty="0" smtClean="0"/>
              <a:t> </a:t>
            </a: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44824"/>
            <a:ext cx="5868144" cy="468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428768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.</a:t>
            </a:r>
            <a:r>
              <a:rPr lang="ru-RU" dirty="0"/>
              <a:t> </a:t>
            </a:r>
            <a:br>
              <a:rPr lang="ru-RU" dirty="0" smtClean="0"/>
            </a:br>
            <a:r>
              <a:rPr lang="ru-RU" dirty="0" smtClean="0"/>
              <a:t>Этапы  </a:t>
            </a:r>
            <a:r>
              <a:rPr lang="ru-RU" dirty="0"/>
              <a:t>совместного  изучения   ребёнком  звуков  и  букв 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539552" y="2132856"/>
            <a:ext cx="820891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ln>
                  <a:solidFill>
                    <a:srgbClr val="00B0F0"/>
                  </a:solidFill>
                </a:ln>
                <a:latin typeface="Times New Roman" pitchFamily="18" charset="0"/>
                <a:cs typeface="Times New Roman" pitchFamily="18" charset="0"/>
              </a:rPr>
              <a:t>Взаимодействие и содержательные контакты:</a:t>
            </a:r>
            <a:endParaRPr lang="ru-RU" sz="2400" dirty="0">
              <a:ln>
                <a:solidFill>
                  <a:srgbClr val="00B0F0"/>
                </a:solidFill>
              </a:ln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564904"/>
            <a:ext cx="8724900" cy="4410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23528" y="2294870"/>
            <a:ext cx="8391876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endParaRPr lang="ru-RU" sz="2800" dirty="0" smtClean="0"/>
          </a:p>
          <a:p>
            <a:pPr algn="ctr">
              <a:lnSpc>
                <a:spcPct val="150000"/>
              </a:lnSpc>
            </a:pPr>
            <a:endParaRPr lang="ru-RU" sz="2800" dirty="0"/>
          </a:p>
          <a:p>
            <a:pPr algn="ctr">
              <a:lnSpc>
                <a:spcPct val="150000"/>
              </a:lnSpc>
            </a:pPr>
            <a:r>
              <a:rPr lang="ru-RU" sz="2800" dirty="0" smtClean="0"/>
              <a:t>Эксперимент  рассчитан  </a:t>
            </a:r>
            <a:r>
              <a:rPr lang="ru-RU" sz="2800" dirty="0"/>
              <a:t>на </a:t>
            </a:r>
            <a:r>
              <a:rPr lang="ru-RU" sz="2800" b="1" i="1" dirty="0" smtClean="0"/>
              <a:t>1 учебный   год</a:t>
            </a:r>
            <a:r>
              <a:rPr lang="ru-RU" sz="2800" dirty="0" smtClean="0"/>
              <a:t>.  </a:t>
            </a:r>
            <a:endParaRPr lang="ru-RU" sz="2800" dirty="0" smtClean="0"/>
          </a:p>
          <a:p>
            <a:pPr algn="ctr">
              <a:lnSpc>
                <a:spcPct val="150000"/>
              </a:lnSpc>
            </a:pPr>
            <a:r>
              <a:rPr lang="ru-RU" sz="2800" dirty="0" smtClean="0"/>
              <a:t>Участие в эксперименте  «</a:t>
            </a:r>
            <a:r>
              <a:rPr lang="ru-RU" sz="2800" dirty="0" err="1"/>
              <a:t>АБВГДейка</a:t>
            </a:r>
            <a:r>
              <a:rPr lang="ru-RU" sz="2800" dirty="0" smtClean="0"/>
              <a:t>» пройдут  </a:t>
            </a:r>
            <a:r>
              <a:rPr lang="ru-RU" sz="2800" b="1" i="1" dirty="0" smtClean="0"/>
              <a:t>воспитанники коррекционной группы </a:t>
            </a:r>
            <a:r>
              <a:rPr lang="ru-RU" sz="2800" b="1" i="1" dirty="0" err="1" smtClean="0"/>
              <a:t>ФФНр</a:t>
            </a:r>
            <a:r>
              <a:rPr lang="ru-RU" sz="2800" b="1" i="1" dirty="0" smtClean="0"/>
              <a:t>.  </a:t>
            </a:r>
            <a:endParaRPr lang="ru-RU" sz="2800" dirty="0"/>
          </a:p>
        </p:txBody>
      </p:sp>
      <p:pic>
        <p:nvPicPr>
          <p:cNvPr id="5" name="Рисунок 4"/>
          <p:cNvPicPr/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1619672" y="116632"/>
            <a:ext cx="5472608" cy="36544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ru-RU" sz="5400" dirty="0">
                <a:solidFill>
                  <a:schemeClr val="tx1"/>
                </a:solidFill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332656"/>
            <a:ext cx="8229600" cy="5991944"/>
          </a:xfrm>
        </p:spPr>
        <p:txBody>
          <a:bodyPr/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В эксперименте  участвуют  дети группы компенсирующей направленности  </a:t>
            </a:r>
            <a:r>
              <a:rPr lang="ru-RU" sz="2800" b="1" dirty="0" err="1" smtClean="0">
                <a:latin typeface="Times New Roman" pitchFamily="18" charset="0"/>
                <a:cs typeface="Times New Roman" pitchFamily="18" charset="0"/>
              </a:rPr>
              <a:t>ФФНр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.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                                      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1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раз в неделю,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в свободное от занятий время длительностью  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от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20 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до 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30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мин.</a:t>
            </a:r>
            <a:br>
              <a:rPr lang="ru-RU" sz="2800" dirty="0"/>
            </a:br>
            <a:br>
              <a:rPr lang="ru-RU" sz="2800" dirty="0"/>
            </a:br>
            <a:endParaRPr lang="ru-RU" dirty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071678"/>
            <a:ext cx="4499992" cy="42148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596" y="2357406"/>
            <a:ext cx="4071966" cy="45005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14348" y="1000108"/>
            <a:ext cx="7715304" cy="91409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Реализация поставленных целей и задач осуществляется через работу с детьми  по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учебно-методическим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комплексам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модулей.</a:t>
            </a: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pPr marL="514350" indent="-514350">
              <a:lnSpc>
                <a:spcPct val="150000"/>
              </a:lnSpc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Конструирование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букв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по</a:t>
            </a: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системе педагога </a:t>
            </a:r>
            <a:r>
              <a:rPr lang="ru-RU" sz="2800" i="1" dirty="0" err="1" smtClean="0">
                <a:latin typeface="Times New Roman" pitchFamily="18" charset="0"/>
                <a:cs typeface="Times New Roman" pitchFamily="18" charset="0"/>
              </a:rPr>
              <a:t>Арестова</a:t>
            </a:r>
            <a:r>
              <a:rPr lang="ru-RU" sz="2800" i="1" dirty="0" smtClean="0">
                <a:latin typeface="Times New Roman" pitchFamily="18" charset="0"/>
                <a:cs typeface="Times New Roman" pitchFamily="18" charset="0"/>
              </a:rPr>
              <a:t> О.Н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. </a:t>
            </a: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Сложить  букву из трёх элементов:</a:t>
            </a: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Длинная 10 см, короткая 5 см                                       и скобочка по ширине короткой.</a:t>
            </a: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Обвести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и 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заштриховать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endParaRPr lang="ru-RU" sz="2800" dirty="0" smtClean="0"/>
          </a:p>
          <a:p>
            <a:pPr algn="ctr">
              <a:lnSpc>
                <a:spcPct val="150000"/>
              </a:lnSpc>
            </a:pPr>
            <a:endParaRPr lang="ru-RU" sz="2800" dirty="0"/>
          </a:p>
          <a:p>
            <a:pPr algn="ctr">
              <a:lnSpc>
                <a:spcPct val="150000"/>
              </a:lnSpc>
            </a:pPr>
            <a:endParaRPr lang="ru-RU" sz="2800" dirty="0" smtClean="0"/>
          </a:p>
          <a:p>
            <a:pPr algn="ctr">
              <a:lnSpc>
                <a:spcPct val="150000"/>
              </a:lnSpc>
            </a:pPr>
            <a:endParaRPr lang="ru-RU" sz="2800" dirty="0"/>
          </a:p>
          <a:p>
            <a:pPr algn="ctr">
              <a:lnSpc>
                <a:spcPct val="150000"/>
              </a:lnSpc>
            </a:pPr>
            <a:endParaRPr lang="ru-RU" sz="2800" dirty="0"/>
          </a:p>
        </p:txBody>
      </p:sp>
      <p:pic>
        <p:nvPicPr>
          <p:cNvPr id="3" name="Рисунок 2"/>
          <p:cNvPicPr/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588223" y="2928934"/>
            <a:ext cx="2448273" cy="35244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357166"/>
            <a:ext cx="8229600" cy="1357322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>  Формирование </a:t>
            </a:r>
            <a:br>
              <a:rPr lang="ru-RU" b="1" dirty="0" smtClean="0"/>
            </a:br>
            <a:r>
              <a:rPr lang="ru-RU" b="1" dirty="0" smtClean="0"/>
              <a:t>графических </a:t>
            </a:r>
            <a:r>
              <a:rPr lang="ru-RU" b="1" dirty="0"/>
              <a:t>навыков</a:t>
            </a: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8374" y="1643050"/>
            <a:ext cx="4401344" cy="5214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714488"/>
            <a:ext cx="4320480" cy="5098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214282" y="1714488"/>
            <a:ext cx="8715436" cy="4610112"/>
          </a:xfrm>
        </p:spPr>
        <p:txBody>
          <a:bodyPr/>
          <a:lstStyle/>
          <a:p>
            <a:r>
              <a:rPr lang="ru-RU" dirty="0" smtClean="0"/>
              <a:t>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2736304"/>
          </a:xfrm>
        </p:spPr>
        <p:txBody>
          <a:bodyPr>
            <a:normAutofit fontScale="90000"/>
          </a:bodyPr>
          <a:lstStyle/>
          <a:p>
            <a:pPr algn="ctr"/>
            <a:br>
              <a:rPr lang="ru-RU" sz="4900" dirty="0" smtClean="0"/>
            </a:br>
            <a:r>
              <a:rPr lang="ru-RU" sz="4900" dirty="0"/>
              <a:t> </a:t>
            </a:r>
            <a:r>
              <a:rPr lang="ru-RU" sz="4900" dirty="0" smtClean="0"/>
              <a:t>                                                                   2.    Аппликация букв:                                 эмблемы, кубики, плакаты. </a:t>
            </a:r>
            <a:br>
              <a:rPr lang="ru-RU" dirty="0" smtClean="0"/>
            </a:br>
            <a:br>
              <a:rPr lang="ru-RU" dirty="0"/>
            </a:br>
            <a:endParaRPr lang="ru-RU" dirty="0"/>
          </a:p>
        </p:txBody>
      </p:sp>
      <p:pic>
        <p:nvPicPr>
          <p:cNvPr id="4" name="Объект 3"/>
          <p:cNvPicPr>
            <a:picLocks noGrp="1"/>
          </p:cNvPicPr>
          <p:nvPr>
            <p:ph idx="1"/>
          </p:nvPr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323528" y="1772816"/>
            <a:ext cx="4426698" cy="5184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Объект 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32288" y="1772816"/>
            <a:ext cx="3435186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644792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3. </a:t>
            </a:r>
            <a:r>
              <a:rPr lang="ru-RU" dirty="0" err="1" smtClean="0"/>
              <a:t>Пластилинография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575" y="1700808"/>
            <a:ext cx="8064896" cy="47867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-285776"/>
            <a:ext cx="9144000" cy="4596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1000"/>
              </a:spcAft>
              <a:defRPr/>
            </a:pPr>
            <a:endParaRPr lang="ru-RU" sz="2000" i="1" dirty="0">
              <a:solidFill>
                <a:prstClr val="black"/>
              </a:solidFill>
              <a:cs typeface="Times New Roman"/>
            </a:endParaRPr>
          </a:p>
          <a:p>
            <a:pPr algn="ctr">
              <a:lnSpc>
                <a:spcPct val="150000"/>
              </a:lnSpc>
              <a:spcAft>
                <a:spcPts val="1000"/>
              </a:spcAft>
              <a:defRPr/>
            </a:pPr>
            <a:r>
              <a:rPr lang="ru-RU" sz="2800" b="1" dirty="0" smtClean="0"/>
              <a:t>Эксперимент даёт  </a:t>
            </a:r>
            <a:r>
              <a:rPr lang="ru-RU" sz="2800" b="1" dirty="0"/>
              <a:t>возможность синтезировать  </a:t>
            </a:r>
            <a:r>
              <a:rPr lang="ru-RU" sz="2800" b="1" dirty="0" smtClean="0"/>
              <a:t>полученные  </a:t>
            </a:r>
            <a:r>
              <a:rPr lang="ru-RU" sz="2800" b="1" dirty="0"/>
              <a:t>знания</a:t>
            </a:r>
            <a:r>
              <a:rPr lang="ru-RU" sz="2800" b="1" dirty="0" smtClean="0"/>
              <a:t>,  </a:t>
            </a:r>
            <a:r>
              <a:rPr lang="ru-RU" sz="2800" b="1" dirty="0"/>
              <a:t>развивать </a:t>
            </a:r>
            <a:r>
              <a:rPr lang="ru-RU" sz="2800" b="1" dirty="0" smtClean="0"/>
              <a:t> творческие </a:t>
            </a:r>
            <a:r>
              <a:rPr lang="ru-RU" sz="2800" b="1" dirty="0"/>
              <a:t>способности, </a:t>
            </a:r>
            <a:r>
              <a:rPr lang="ru-RU" sz="2800" b="1" dirty="0" smtClean="0"/>
              <a:t> коммуникативные  навыки</a:t>
            </a:r>
            <a:r>
              <a:rPr lang="ru-RU" sz="2800" b="1" dirty="0"/>
              <a:t>,  позволяет </a:t>
            </a:r>
            <a:r>
              <a:rPr lang="ru-RU" sz="2800" b="1" dirty="0" smtClean="0"/>
              <a:t> успешно  адаптироваться  в  </a:t>
            </a:r>
            <a:r>
              <a:rPr lang="ru-RU" sz="2800" b="1" dirty="0"/>
              <a:t>предстоящем школьном обучении</a:t>
            </a:r>
            <a:endParaRPr lang="ru-RU" sz="2800" b="1" i="1" dirty="0" smtClean="0">
              <a:solidFill>
                <a:prstClr val="black"/>
              </a:solidFill>
              <a:ea typeface="Times New Roman"/>
              <a:cs typeface="Times New Roman"/>
            </a:endParaRPr>
          </a:p>
          <a:p>
            <a:pPr marL="457200" lvl="0" indent="-457200" algn="just">
              <a:lnSpc>
                <a:spcPct val="150000"/>
              </a:lnSpc>
              <a:spcAft>
                <a:spcPts val="1000"/>
              </a:spcAft>
              <a:buAutoNum type="arabicPeriod"/>
              <a:defRPr/>
            </a:pPr>
            <a:endParaRPr lang="ru-RU" sz="2400" dirty="0">
              <a:solidFill>
                <a:prstClr val="black"/>
              </a:solidFill>
              <a:ea typeface="Times New Roman"/>
              <a:cs typeface="Times New Roman"/>
            </a:endParaRPr>
          </a:p>
        </p:txBody>
      </p:sp>
      <p:pic>
        <p:nvPicPr>
          <p:cNvPr id="3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786" y="3429000"/>
            <a:ext cx="6858048" cy="3571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5400" b="1" dirty="0">
                <a:solidFill>
                  <a:prstClr val="black"/>
                </a:solidFill>
                <a:ea typeface="Times New Roman"/>
                <a:cs typeface="Times New Roman"/>
              </a:rPr>
              <a:t>Авторы программы </a:t>
            </a:r>
            <a:br>
              <a:rPr lang="ru-RU" sz="5400" b="1" dirty="0">
                <a:solidFill>
                  <a:prstClr val="black"/>
                </a:solidFill>
                <a:ea typeface="Times New Roman"/>
                <a:cs typeface="Times New Roman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ru-RU" sz="2800" i="1" dirty="0" smtClean="0">
                <a:ea typeface="Times New Roman"/>
                <a:cs typeface="Times New Roman"/>
              </a:rPr>
              <a:t> </a:t>
            </a:r>
            <a:endParaRPr lang="ru-RU" sz="2800" i="1" dirty="0" smtClean="0">
              <a:ea typeface="Times New Roman"/>
              <a:cs typeface="Times New Roman"/>
            </a:endParaRPr>
          </a:p>
          <a:p>
            <a:pPr marL="0" indent="0">
              <a:lnSpc>
                <a:spcPct val="150000"/>
              </a:lnSpc>
              <a:buNone/>
            </a:pPr>
            <a:endParaRPr lang="ru-RU" sz="2800" i="1" dirty="0">
              <a:ea typeface="Times New Roman"/>
              <a:cs typeface="Times New Roman"/>
            </a:endParaRPr>
          </a:p>
          <a:p>
            <a:pPr marL="0" indent="0">
              <a:lnSpc>
                <a:spcPct val="150000"/>
              </a:lnSpc>
              <a:buNone/>
            </a:pPr>
            <a:endParaRPr lang="ru-RU" sz="2800" i="1" dirty="0" smtClean="0">
              <a:ea typeface="Times New Roman"/>
              <a:cs typeface="Times New Roman"/>
            </a:endParaRPr>
          </a:p>
          <a:p>
            <a:pPr>
              <a:lnSpc>
                <a:spcPct val="150000"/>
              </a:lnSpc>
              <a:buFontTx/>
              <a:buChar char="-"/>
            </a:pPr>
            <a:r>
              <a:rPr lang="ru-RU" sz="2900" i="1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Иванова   </a:t>
            </a:r>
            <a:r>
              <a:rPr lang="ru-RU" sz="2900" i="1" dirty="0">
                <a:latin typeface="Times New Roman" pitchFamily="18" charset="0"/>
                <a:ea typeface="Times New Roman"/>
                <a:cs typeface="Times New Roman" pitchFamily="18" charset="0"/>
              </a:rPr>
              <a:t>Ольга </a:t>
            </a:r>
            <a:r>
              <a:rPr lang="ru-RU" sz="2900" i="1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Федоровна                                              </a:t>
            </a:r>
            <a:r>
              <a:rPr lang="ru-RU" sz="2900" b="1" i="1" dirty="0" smtClean="0">
                <a:solidFill>
                  <a:prstClr val="black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sz="2900" i="1" dirty="0">
                <a:latin typeface="Times New Roman" pitchFamily="18" charset="0"/>
                <a:ea typeface="Times New Roman"/>
                <a:cs typeface="Times New Roman" pitchFamily="18" charset="0"/>
              </a:rPr>
              <a:t>Добрынина Людмила Ивановна                                                                                                                    </a:t>
            </a:r>
            <a:r>
              <a:rPr lang="ru-RU" sz="2900" i="1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учитель – логопед                                                               воспитатель  группы            </a:t>
            </a:r>
            <a:endParaRPr lang="ru-RU" sz="2900" i="1" dirty="0" smtClean="0"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>
              <a:lnSpc>
                <a:spcPct val="150000"/>
              </a:lnSpc>
              <a:buFontTx/>
              <a:buChar char="-"/>
            </a:pPr>
            <a:r>
              <a:rPr lang="ru-RU" sz="2900" i="1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sz="2900" i="1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                                                                                         компенсирующей  направленности</a:t>
            </a:r>
            <a:endParaRPr lang="ru-RU" sz="2900" i="1" dirty="0" smtClean="0"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ru-RU" sz="29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900" i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детский </a:t>
            </a:r>
            <a:r>
              <a:rPr lang="ru-RU" sz="2900" i="1" dirty="0">
                <a:latin typeface="Times New Roman" pitchFamily="18" charset="0"/>
                <a:cs typeface="Times New Roman" pitchFamily="18" charset="0"/>
              </a:rPr>
              <a:t>сад № 10 «Золушка» г. </a:t>
            </a:r>
            <a:r>
              <a:rPr lang="ru-RU" sz="2900" i="1" dirty="0" smtClean="0">
                <a:latin typeface="Times New Roman" pitchFamily="18" charset="0"/>
                <a:cs typeface="Times New Roman" pitchFamily="18" charset="0"/>
              </a:rPr>
              <a:t>Охи</a:t>
            </a:r>
            <a:endParaRPr lang="ru-RU" sz="2900" dirty="0" smtClean="0">
              <a:latin typeface="Times New Roman" pitchFamily="18" charset="0"/>
              <a:cs typeface="Times New Roman" pitchFamily="18" charset="0"/>
            </a:endParaRPr>
          </a:p>
          <a:p>
            <a:pPr marL="1004570" lvl="3" algn="ctr">
              <a:lnSpc>
                <a:spcPct val="150000"/>
              </a:lnSpc>
              <a:buNone/>
            </a:pPr>
            <a:r>
              <a:rPr lang="ru-RU" sz="33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Совместимость  экспериментальной деятельности  </a:t>
            </a:r>
            <a:r>
              <a:rPr lang="ru-RU" sz="3300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  коррекционной программой </a:t>
            </a:r>
            <a:r>
              <a:rPr lang="ru-RU" sz="3300" b="1" dirty="0">
                <a:latin typeface="Times New Roman" pitchFamily="18" charset="0"/>
                <a:cs typeface="Times New Roman" pitchFamily="18" charset="0"/>
              </a:rPr>
              <a:t>«Программа логопедической работы по преодолению  фонетико-фонематического недоразвития  у детей</a:t>
            </a:r>
            <a:r>
              <a:rPr lang="ru-RU" sz="3300" b="1" dirty="0" smtClean="0">
                <a:latin typeface="Times New Roman" pitchFamily="18" charset="0"/>
                <a:cs typeface="Times New Roman" pitchFamily="18" charset="0"/>
              </a:rPr>
              <a:t>»                                            Т.Б</a:t>
            </a:r>
            <a:r>
              <a:rPr lang="ru-RU" sz="3300" b="1" dirty="0">
                <a:latin typeface="Times New Roman" pitchFamily="18" charset="0"/>
                <a:cs typeface="Times New Roman" pitchFamily="18" charset="0"/>
              </a:rPr>
              <a:t>. Филичева, Г.В. Чиркина, Москва, 2014 г.</a:t>
            </a:r>
            <a:endParaRPr lang="ru-RU" sz="3300" b="1" dirty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lnSpc>
                <a:spcPct val="150000"/>
              </a:lnSpc>
              <a:buNone/>
            </a:pPr>
            <a:endParaRPr lang="ru-RU" sz="2800" dirty="0">
              <a:ea typeface="Times New Roman"/>
              <a:cs typeface="Times New Roman"/>
            </a:endParaRPr>
          </a:p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225314"/>
            <a:ext cx="1571625" cy="18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1225313"/>
            <a:ext cx="1428750" cy="174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428768"/>
          </a:xfrm>
        </p:spPr>
        <p:txBody>
          <a:bodyPr>
            <a:normAutofit fontScale="90000"/>
          </a:bodyPr>
          <a:lstStyle/>
          <a:p>
            <a:br>
              <a:rPr lang="ru-RU" sz="5400" i="1" dirty="0" smtClean="0">
                <a:solidFill>
                  <a:prstClr val="black"/>
                </a:solidFill>
                <a:ea typeface="Times New Roman"/>
                <a:cs typeface="Times New Roman"/>
              </a:rPr>
            </a:br>
            <a:br>
              <a:rPr lang="ru-RU" sz="5400" i="1" dirty="0">
                <a:solidFill>
                  <a:prstClr val="black"/>
                </a:solidFill>
                <a:ea typeface="Times New Roman"/>
                <a:cs typeface="Times New Roman"/>
              </a:rPr>
            </a:br>
            <a:br>
              <a:rPr lang="ru-RU" sz="5400" i="1" dirty="0" smtClean="0">
                <a:solidFill>
                  <a:prstClr val="black"/>
                </a:solidFill>
                <a:ea typeface="Times New Roman"/>
                <a:cs typeface="Times New Roman"/>
              </a:rPr>
            </a:br>
            <a:br>
              <a:rPr lang="ru-RU" sz="5400" i="1" dirty="0">
                <a:solidFill>
                  <a:prstClr val="black"/>
                </a:solidFill>
                <a:ea typeface="Times New Roman"/>
                <a:cs typeface="Times New Roman"/>
              </a:rPr>
            </a:br>
            <a:br>
              <a:rPr lang="ru-RU" sz="5400" i="1" dirty="0" smtClean="0">
                <a:solidFill>
                  <a:prstClr val="black"/>
                </a:solidFill>
                <a:ea typeface="Times New Roman"/>
                <a:cs typeface="Times New Roman"/>
              </a:rPr>
            </a:br>
            <a:br>
              <a:rPr lang="ru-RU" sz="5400" i="1" dirty="0">
                <a:solidFill>
                  <a:prstClr val="black"/>
                </a:solidFill>
                <a:ea typeface="Times New Roman"/>
                <a:cs typeface="Times New Roman"/>
              </a:rPr>
            </a:br>
            <a:br>
              <a:rPr lang="ru-RU" sz="5400" i="1" dirty="0" smtClean="0">
                <a:solidFill>
                  <a:prstClr val="black"/>
                </a:solidFill>
                <a:ea typeface="Times New Roman"/>
                <a:cs typeface="Times New Roman"/>
              </a:rPr>
            </a:br>
            <a:r>
              <a:rPr lang="ru-RU" sz="3600" b="1" i="1" dirty="0" smtClean="0">
                <a:solidFill>
                  <a:prstClr val="black"/>
                </a:solidFill>
                <a:ea typeface="Times New Roman"/>
                <a:cs typeface="Times New Roman"/>
              </a:rPr>
              <a:t>Внедряем  </a:t>
            </a:r>
            <a:r>
              <a:rPr lang="ru-RU" sz="3600" b="1" i="1" dirty="0">
                <a:solidFill>
                  <a:prstClr val="black"/>
                </a:solidFill>
                <a:ea typeface="Times New Roman"/>
                <a:cs typeface="Times New Roman"/>
              </a:rPr>
              <a:t>эффективные  технологии</a:t>
            </a:r>
            <a:r>
              <a:rPr lang="ru-RU" sz="3600" b="1" dirty="0">
                <a:solidFill>
                  <a:prstClr val="black"/>
                </a:solidFill>
                <a:ea typeface="Times New Roman"/>
                <a:cs typeface="Times New Roman"/>
              </a:rPr>
              <a:t>:  ИКТ, ролевые  игры,  коллективное  творчество.</a:t>
            </a:r>
            <a:br>
              <a:rPr lang="ru-RU" sz="3600" dirty="0">
                <a:solidFill>
                  <a:prstClr val="black"/>
                </a:solidFill>
                <a:ea typeface="Times New Roman"/>
                <a:cs typeface="Times New Roman"/>
              </a:rPr>
            </a:b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Ольга\Desktop\22 марта  предметно-развивающая среда МДОУ 10 логопед Иванова О Ф\деятельность детей кабинет логопеда\пишем ричуем на планшете пальчиком.JP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988840"/>
            <a:ext cx="7488832" cy="4155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b="1" dirty="0"/>
              <a:t>Практическое  освоение оптического образа букв в </a:t>
            </a:r>
            <a:r>
              <a:rPr lang="ru-RU" sz="3200" b="1" dirty="0" err="1" smtClean="0"/>
              <a:t>эксперементе</a:t>
            </a:r>
            <a:r>
              <a:rPr lang="ru-RU" sz="3200" b="1" dirty="0" smtClean="0"/>
              <a:t> </a:t>
            </a:r>
            <a:r>
              <a:rPr lang="ru-RU" sz="3200" b="1" dirty="0"/>
              <a:t>способствует 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935480"/>
            <a:ext cx="8229600" cy="5021912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                    развитию </a:t>
            </a:r>
            <a:r>
              <a:rPr lang="ru-RU" dirty="0"/>
              <a:t>у </a:t>
            </a:r>
            <a:r>
              <a:rPr lang="ru-RU" dirty="0" smtClean="0"/>
              <a:t>детей:</a:t>
            </a:r>
            <a:endParaRPr lang="ru-RU" dirty="0"/>
          </a:p>
          <a:p>
            <a:pPr lvl="0"/>
            <a:r>
              <a:rPr lang="ru-RU" dirty="0"/>
              <a:t>синхронного  взаимодействия между движениями и речью,</a:t>
            </a:r>
            <a:endParaRPr lang="ru-RU" dirty="0"/>
          </a:p>
          <a:p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48" y="3143248"/>
            <a:ext cx="4552950" cy="2214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23528" y="928670"/>
            <a:ext cx="8820472" cy="22860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ru-RU" sz="3200" b="1" dirty="0" smtClean="0">
                <a:solidFill>
                  <a:prstClr val="black"/>
                </a:solidFill>
                <a:ea typeface="Times New Roman"/>
                <a:cs typeface="Times New Roman"/>
              </a:rPr>
              <a:t>  </a:t>
            </a:r>
            <a:r>
              <a:rPr lang="ru-RU" sz="3200" b="1" dirty="0"/>
              <a:t>В итоге </a:t>
            </a:r>
            <a:r>
              <a:rPr lang="ru-RU" sz="3200" b="1" dirty="0" smtClean="0"/>
              <a:t> познавательно-речевой деятельности</a:t>
            </a:r>
            <a:r>
              <a:rPr lang="ru-RU" sz="3200" b="1" dirty="0"/>
              <a:t> </a:t>
            </a:r>
            <a:r>
              <a:rPr lang="ru-RU" sz="3200" b="1" dirty="0" smtClean="0">
                <a:solidFill>
                  <a:prstClr val="black"/>
                </a:solidFill>
                <a:ea typeface="Times New Roman"/>
                <a:cs typeface="Times New Roman"/>
              </a:rPr>
              <a:t>формируется:  </a:t>
            </a:r>
            <a:r>
              <a:rPr lang="ru-RU" sz="3200" b="1" dirty="0" smtClean="0"/>
              <a:t>мышление</a:t>
            </a:r>
            <a:r>
              <a:rPr lang="ru-RU" sz="3200" b="1" dirty="0"/>
              <a:t>, </a:t>
            </a:r>
            <a:r>
              <a:rPr lang="ru-RU" sz="3200" b="1" dirty="0" smtClean="0"/>
              <a:t>творческая  фантазия </a:t>
            </a:r>
            <a:r>
              <a:rPr lang="ru-RU" sz="3200" b="1" dirty="0"/>
              <a:t>и </a:t>
            </a:r>
            <a:r>
              <a:rPr lang="ru-RU" sz="3200" b="1" dirty="0" smtClean="0"/>
              <a:t>воображение.</a:t>
            </a:r>
            <a:endParaRPr lang="ru-RU" sz="3200" b="1" dirty="0">
              <a:solidFill>
                <a:prstClr val="black"/>
              </a:solidFill>
              <a:ea typeface="Times New Roman"/>
              <a:cs typeface="Times New Roman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755576" y="2136339"/>
            <a:ext cx="82089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3000372"/>
            <a:ext cx="5544616" cy="3864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357214"/>
            <a:ext cx="8229600" cy="2204302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 </a:t>
            </a:r>
            <a:r>
              <a:rPr lang="ru-RU" sz="5400" b="1" dirty="0" smtClean="0"/>
              <a:t>Дети чётко начинают дифференцировать                              буквы-звуки         </a:t>
            </a:r>
            <a:r>
              <a:rPr lang="ru-RU" sz="5400" dirty="0" smtClean="0"/>
              <a:t>                                                                                               </a:t>
            </a:r>
            <a:br>
              <a:rPr lang="ru-RU" sz="5400" dirty="0" smtClean="0"/>
            </a:br>
            <a:endParaRPr lang="ru-RU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214282" y="1071546"/>
            <a:ext cx="8715436" cy="57864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764704"/>
            <a:ext cx="8229600" cy="5559896"/>
          </a:xfrm>
        </p:spPr>
        <p:txBody>
          <a:bodyPr/>
          <a:lstStyle/>
          <a:p>
            <a:endParaRPr lang="ru-RU" sz="2800" b="1" dirty="0"/>
          </a:p>
          <a:p>
            <a:endParaRPr lang="ru-RU" sz="2800" b="1" dirty="0" smtClean="0"/>
          </a:p>
          <a:p>
            <a:r>
              <a:rPr lang="ru-RU" sz="2800" b="1" dirty="0" smtClean="0"/>
              <a:t> </a:t>
            </a:r>
            <a:r>
              <a:rPr lang="ru-RU" sz="2800" b="1" dirty="0"/>
              <a:t>-  </a:t>
            </a:r>
            <a:r>
              <a:rPr lang="ru-RU" sz="2800" dirty="0"/>
              <a:t>определять  место звука в  слове /</a:t>
            </a:r>
            <a:r>
              <a:rPr lang="ru-RU" sz="2800" i="1" dirty="0"/>
              <a:t>начале, середине или конце слова/;</a:t>
            </a:r>
            <a:endParaRPr lang="ru-RU" sz="2800" i="1" dirty="0"/>
          </a:p>
          <a:p>
            <a:r>
              <a:rPr lang="ru-RU" sz="2800" dirty="0"/>
              <a:t>– Узнавать, находить и сравнивать буквы  по словесному описанию,  по  графическому символу. </a:t>
            </a:r>
            <a:endParaRPr lang="ru-RU" sz="2800" dirty="0"/>
          </a:p>
          <a:p>
            <a:endParaRPr lang="ru-RU" sz="2800" dirty="0"/>
          </a:p>
          <a:p>
            <a:pPr marL="0" indent="0">
              <a:buNone/>
            </a:pPr>
            <a:br>
              <a:rPr lang="ru-RU" dirty="0"/>
            </a:br>
            <a:endParaRPr lang="ru-RU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1071538" y="4143380"/>
            <a:ext cx="2105025" cy="234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643702" y="4000504"/>
            <a:ext cx="1724025" cy="2657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6116" y="3643338"/>
            <a:ext cx="2928958" cy="3143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796218"/>
          </a:xfrm>
        </p:spPr>
        <p:txBody>
          <a:bodyPr>
            <a:normAutofit fontScale="90000"/>
          </a:bodyPr>
          <a:lstStyle/>
          <a:p>
            <a:pPr lvl="0" algn="ctr"/>
            <a:r>
              <a:rPr lang="ru-RU" b="1" dirty="0" smtClean="0"/>
              <a:t>Познавательно-речевых и художественных способностей</a:t>
            </a:r>
            <a:br>
              <a:rPr lang="ru-RU" b="1" dirty="0" smtClean="0"/>
            </a:br>
            <a:endParaRPr lang="ru-RU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429256" y="1857364"/>
            <a:ext cx="4071966" cy="5786478"/>
          </a:xfrm>
        </p:spPr>
        <p:txBody>
          <a:bodyPr>
            <a:noAutofit/>
          </a:bodyPr>
          <a:lstStyle/>
          <a:p>
            <a:br>
              <a:rPr lang="ru-RU" sz="4000" dirty="0" smtClean="0"/>
            </a:br>
            <a:endParaRPr lang="ru-RU" sz="400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85926"/>
            <a:ext cx="9144000" cy="49292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428604"/>
            <a:ext cx="8929718" cy="1857388"/>
          </a:xfrm>
        </p:spPr>
        <p:txBody>
          <a:bodyPr>
            <a:noAutofit/>
          </a:bodyPr>
          <a:lstStyle/>
          <a:p>
            <a:pPr algn="ctr"/>
            <a:r>
              <a:rPr lang="ru-RU" sz="4400" b="1" dirty="0" smtClean="0"/>
              <a:t>Узнавать  и различать твёрдые – мягкие, </a:t>
            </a:r>
            <a:r>
              <a:rPr lang="ru-RU" sz="4400" b="1" dirty="0" err="1" smtClean="0"/>
              <a:t>глухие-звонкие</a:t>
            </a:r>
            <a:r>
              <a:rPr lang="ru-RU" sz="4400" b="1" dirty="0" smtClean="0"/>
              <a:t> согласные</a:t>
            </a:r>
            <a:br>
              <a:rPr lang="ru-RU" sz="4400" b="1" dirty="0" smtClean="0"/>
            </a:br>
            <a:endParaRPr lang="ru-RU" sz="4400" b="1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538" y="1720825"/>
            <a:ext cx="6643734" cy="513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1872208"/>
          </a:xfrm>
        </p:spPr>
        <p:txBody>
          <a:bodyPr>
            <a:normAutofit fontScale="90000"/>
          </a:bodyPr>
          <a:lstStyle/>
          <a:p>
            <a:pPr algn="ctr"/>
            <a:br>
              <a:rPr lang="ru-RU" sz="5400" b="1" dirty="0" smtClean="0"/>
            </a:br>
            <a:br>
              <a:rPr lang="ru-RU" sz="5400" b="1" dirty="0"/>
            </a:br>
            <a:br>
              <a:rPr lang="ru-RU" sz="5400" b="1" dirty="0" smtClean="0"/>
            </a:br>
            <a:br>
              <a:rPr lang="ru-RU" sz="5400" b="1" dirty="0"/>
            </a:br>
            <a:br>
              <a:rPr lang="ru-RU" sz="5400" b="1" dirty="0" smtClean="0"/>
            </a:br>
            <a:br>
              <a:rPr lang="ru-RU" sz="5400" b="1" dirty="0"/>
            </a:br>
            <a:r>
              <a:rPr lang="ru-RU" sz="5400" b="1" dirty="0" err="1" smtClean="0"/>
              <a:t>Эксперементальная</a:t>
            </a:r>
            <a:r>
              <a:rPr lang="ru-RU" sz="5400" b="1" dirty="0" smtClean="0"/>
              <a:t> деятельность</a:t>
            </a:r>
            <a:br>
              <a:rPr lang="ru-RU" sz="5400" b="1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556792"/>
            <a:ext cx="8229600" cy="4965184"/>
          </a:xfrm>
        </p:spPr>
        <p:txBody>
          <a:bodyPr/>
          <a:lstStyle/>
          <a:p>
            <a:pPr marL="0" indent="0" algn="ctr">
              <a:buNone/>
            </a:pPr>
            <a:r>
              <a:rPr lang="ru-RU" sz="2800" dirty="0" smtClean="0"/>
              <a:t>– </a:t>
            </a:r>
            <a:r>
              <a:rPr lang="ru-RU" sz="2400" dirty="0" smtClean="0"/>
              <a:t>целенаправленный  </a:t>
            </a:r>
            <a:r>
              <a:rPr lang="ru-RU" sz="2400" dirty="0"/>
              <a:t>процесс  внесения изменений  в коррекционный процесс,  приводящий к  появлению  новых  стабильных  </a:t>
            </a:r>
            <a:r>
              <a:rPr lang="ru-RU" sz="2400" dirty="0" smtClean="0"/>
              <a:t>результатов благодаря  разнообразной деятельности детей (лепим </a:t>
            </a:r>
            <a:r>
              <a:rPr lang="ru-RU" sz="2400" smtClean="0"/>
              <a:t>из песка)</a:t>
            </a:r>
            <a:endParaRPr lang="ru-RU" sz="2400" dirty="0" smtClean="0"/>
          </a:p>
          <a:p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3140968"/>
            <a:ext cx="5204545" cy="3568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644792"/>
          </a:xfrm>
        </p:spPr>
        <p:txBody>
          <a:bodyPr>
            <a:normAutofit fontScale="90000"/>
          </a:bodyPr>
          <a:lstStyle/>
          <a:p>
            <a:pPr algn="ctr"/>
            <a:br>
              <a:rPr lang="ru-RU" sz="5400" dirty="0" smtClean="0"/>
            </a:br>
            <a:br>
              <a:rPr lang="ru-RU" sz="5400" dirty="0"/>
            </a:br>
            <a:br>
              <a:rPr lang="ru-RU" sz="5400" dirty="0" smtClean="0"/>
            </a:br>
            <a:br>
              <a:rPr lang="ru-RU" sz="5400" dirty="0"/>
            </a:br>
            <a:br>
              <a:rPr lang="ru-RU" sz="5400" dirty="0" smtClean="0"/>
            </a:br>
            <a:br>
              <a:rPr lang="ru-RU" sz="5400" dirty="0"/>
            </a:br>
            <a:br>
              <a:rPr lang="ru-RU" sz="5400" dirty="0" smtClean="0"/>
            </a:br>
            <a:br>
              <a:rPr lang="ru-RU" sz="5400" dirty="0"/>
            </a:br>
            <a:br>
              <a:rPr lang="ru-RU" sz="5400" dirty="0" smtClean="0"/>
            </a:br>
            <a:br>
              <a:rPr lang="ru-RU" sz="5400" dirty="0"/>
            </a:br>
            <a:br>
              <a:rPr lang="ru-RU" sz="5400" dirty="0" smtClean="0"/>
            </a:br>
            <a:br>
              <a:rPr lang="ru-RU" sz="5400" dirty="0"/>
            </a:br>
            <a:br>
              <a:rPr lang="ru-RU" sz="5400" dirty="0" smtClean="0"/>
            </a:br>
            <a:br>
              <a:rPr lang="ru-RU" sz="5400" dirty="0"/>
            </a:br>
            <a:br>
              <a:rPr lang="ru-RU" sz="5400" dirty="0" smtClean="0"/>
            </a:br>
            <a:br>
              <a:rPr lang="ru-RU" sz="5400" dirty="0"/>
            </a:br>
            <a:br>
              <a:rPr lang="ru-RU" sz="5400" dirty="0" smtClean="0"/>
            </a:br>
            <a:br>
              <a:rPr lang="ru-RU" sz="5400" dirty="0"/>
            </a:br>
            <a:br>
              <a:rPr lang="ru-RU" sz="5400" dirty="0" smtClean="0"/>
            </a:br>
            <a:br>
              <a:rPr lang="ru-RU" sz="5400" dirty="0"/>
            </a:br>
            <a:br>
              <a:rPr lang="ru-RU" sz="5400" dirty="0" smtClean="0"/>
            </a:br>
            <a:br>
              <a:rPr lang="ru-RU" sz="5400" dirty="0"/>
            </a:br>
            <a:br>
              <a:rPr lang="ru-RU" sz="5400" dirty="0" smtClean="0"/>
            </a:br>
            <a:br>
              <a:rPr lang="ru-RU" sz="5400" dirty="0"/>
            </a:br>
            <a:br>
              <a:rPr lang="ru-RU" sz="5400" dirty="0" smtClean="0"/>
            </a:br>
            <a:br>
              <a:rPr lang="ru-RU" sz="5400" dirty="0"/>
            </a:br>
            <a:br>
              <a:rPr lang="ru-RU" sz="5400" dirty="0" smtClean="0"/>
            </a:br>
            <a:br>
              <a:rPr lang="ru-RU" sz="5400" dirty="0"/>
            </a:br>
            <a:br>
              <a:rPr lang="ru-RU" sz="5400" dirty="0" smtClean="0"/>
            </a:br>
            <a:br>
              <a:rPr lang="ru-RU" sz="5400" dirty="0"/>
            </a:br>
            <a:br>
              <a:rPr lang="ru-RU" sz="5400" dirty="0" smtClean="0"/>
            </a:br>
            <a:br>
              <a:rPr lang="ru-RU" sz="5400" dirty="0"/>
            </a:br>
            <a:br>
              <a:rPr lang="ru-RU" sz="5400" dirty="0" smtClean="0"/>
            </a:br>
            <a:br>
              <a:rPr lang="ru-RU" sz="5400" dirty="0"/>
            </a:br>
            <a:br>
              <a:rPr lang="ru-RU" sz="5400" dirty="0" smtClean="0"/>
            </a:br>
            <a:br>
              <a:rPr lang="ru-RU" sz="5400" dirty="0"/>
            </a:br>
            <a:br>
              <a:rPr lang="ru-RU" sz="5400" dirty="0" smtClean="0"/>
            </a:br>
            <a:br>
              <a:rPr lang="ru-RU" sz="5400" dirty="0" smtClean="0"/>
            </a:br>
            <a:br>
              <a:rPr lang="ru-RU" sz="5400" dirty="0"/>
            </a:br>
            <a:br>
              <a:rPr lang="ru-RU" sz="5400" dirty="0" smtClean="0"/>
            </a:br>
            <a:br>
              <a:rPr lang="ru-RU" sz="5400" dirty="0"/>
            </a:br>
            <a:r>
              <a:rPr lang="ru-RU" sz="4000" dirty="0" smtClean="0">
                <a:solidFill>
                  <a:srgbClr val="000000"/>
                </a:solidFill>
                <a:cs typeface="Times New Roman" pitchFamily="18" charset="0"/>
              </a:rPr>
              <a:t>У</a:t>
            </a:r>
            <a:r>
              <a:rPr lang="ru-RU" sz="4000" dirty="0" smtClean="0">
                <a:solidFill>
                  <a:srgbClr val="000000"/>
                </a:solidFill>
                <a:ea typeface="Times New Roman" pitchFamily="18" charset="0"/>
                <a:cs typeface="Times New Roman" pitchFamily="18" charset="0"/>
              </a:rPr>
              <a:t>мение </a:t>
            </a:r>
            <a:r>
              <a:rPr lang="ru-RU" sz="4000" dirty="0">
                <a:solidFill>
                  <a:srgbClr val="000000"/>
                </a:solidFill>
                <a:ea typeface="Times New Roman" pitchFamily="18" charset="0"/>
                <a:cs typeface="Times New Roman" pitchFamily="18" charset="0"/>
              </a:rPr>
              <a:t>работать  и действовать индивидуально и в коллективе.</a:t>
            </a:r>
            <a:br>
              <a:rPr lang="ru-RU" sz="4000" dirty="0"/>
            </a:br>
            <a:endParaRPr lang="ru-RU" sz="4000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935163"/>
            <a:ext cx="9289031" cy="46621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V="1">
            <a:off x="457200" y="548680"/>
            <a:ext cx="8229600" cy="155408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85720" y="285728"/>
            <a:ext cx="8572560" cy="6572272"/>
          </a:xfrm>
        </p:spPr>
        <p:txBody>
          <a:bodyPr>
            <a:normAutofit/>
          </a:bodyPr>
          <a:lstStyle/>
          <a:p>
            <a:pPr marL="0" lvl="0" indent="0" algn="ctr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ru-RU" sz="3600" b="1" dirty="0" smtClean="0">
                <a:latin typeface="Calibri" pitchFamily="34" charset="0"/>
                <a:ea typeface="Times New Roman" pitchFamily="18" charset="0"/>
                <a:cs typeface="Aharoni" pitchFamily="2" charset="-79"/>
              </a:rPr>
              <a:t>Совместный опыт  </a:t>
            </a:r>
            <a:r>
              <a:rPr lang="ru-RU" sz="3600" b="1" dirty="0" err="1" smtClean="0">
                <a:latin typeface="Calibri" pitchFamily="34" charset="0"/>
                <a:ea typeface="Times New Roman" pitchFamily="18" charset="0"/>
                <a:cs typeface="Aharoni" pitchFamily="2" charset="-79"/>
              </a:rPr>
              <a:t>педагогвов</a:t>
            </a:r>
            <a:r>
              <a:rPr lang="ru-RU" sz="3600" b="1" dirty="0" smtClean="0">
                <a:latin typeface="Calibri" pitchFamily="34" charset="0"/>
                <a:ea typeface="Times New Roman" pitchFamily="18" charset="0"/>
                <a:cs typeface="Aharoni" pitchFamily="2" charset="-79"/>
              </a:rPr>
              <a:t> накапливался больше  10 лет. </a:t>
            </a:r>
            <a:endParaRPr lang="ru-RU" sz="3600" b="1" dirty="0" smtClean="0">
              <a:latin typeface="Calibri" pitchFamily="34" charset="0"/>
              <a:ea typeface="Times New Roman" pitchFamily="18" charset="0"/>
              <a:cs typeface="Aharoni" pitchFamily="2" charset="-79"/>
            </a:endParaRPr>
          </a:p>
          <a:p>
            <a:pPr marL="0" lvl="0" indent="0" algn="just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ru-RU" sz="3600" dirty="0" smtClean="0">
              <a:latin typeface="Calibri" pitchFamily="34" charset="0"/>
              <a:ea typeface="Times New Roman" pitchFamily="18" charset="0"/>
              <a:cs typeface="Aharoni" pitchFamily="2" charset="-79"/>
            </a:endParaRPr>
          </a:p>
          <a:p>
            <a:pPr marL="0" lvl="0" indent="0" algn="just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</a:pPr>
            <a:endParaRPr lang="ru-RU" sz="2400" b="1" dirty="0">
              <a:latin typeface="Calibri" pitchFamily="34" charset="0"/>
              <a:ea typeface="Times New Roman" pitchFamily="18" charset="0"/>
              <a:cs typeface="Aharoni" pitchFamily="2" charset="-79"/>
            </a:endParaRPr>
          </a:p>
          <a:p>
            <a:pPr marL="0" lvl="0" indent="0" algn="just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ru-RU" sz="2400" dirty="0">
              <a:latin typeface="Arial" pitchFamily="34" charset="0"/>
              <a:cs typeface="Aharoni" pitchFamily="2" charset="-79"/>
            </a:endParaRPr>
          </a:p>
          <a:p>
            <a:endParaRPr lang="ru-RU" dirty="0">
              <a:cs typeface="Aharoni" pitchFamily="2" charset="-79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714488"/>
            <a:ext cx="4143404" cy="48577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82" y="1785926"/>
            <a:ext cx="4071966" cy="47149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916832"/>
            <a:ext cx="8229600" cy="158417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5400" b="1" i="1" dirty="0">
                <a:solidFill>
                  <a:srgbClr val="0070C0"/>
                </a:solidFill>
              </a:rPr>
              <a:t>«Чем больше уверенности в движении детской руки, тем ярче речь ребёнка</a:t>
            </a:r>
            <a:r>
              <a:rPr lang="ru-RU" sz="5400" b="1" i="1" dirty="0" smtClean="0">
                <a:solidFill>
                  <a:srgbClr val="0070C0"/>
                </a:solidFill>
              </a:rPr>
              <a:t>!».</a:t>
            </a:r>
            <a:br>
              <a:rPr lang="ru-RU" sz="5400" b="1" dirty="0">
                <a:solidFill>
                  <a:srgbClr val="0070C0"/>
                </a:solidFill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60648"/>
            <a:ext cx="8229600" cy="4248472"/>
          </a:xfrm>
        </p:spPr>
        <p:txBody>
          <a:bodyPr/>
          <a:lstStyle/>
          <a:p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419872" y="3105835"/>
            <a:ext cx="511256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i="1" dirty="0">
                <a:solidFill>
                  <a:srgbClr val="0070C0"/>
                </a:solidFill>
              </a:rPr>
              <a:t>В.А. Сухомлинский</a:t>
            </a:r>
            <a:r>
              <a:rPr lang="ru-RU" sz="3600" b="1" i="1" dirty="0" smtClean="0">
                <a:solidFill>
                  <a:srgbClr val="0070C0"/>
                </a:solidFill>
              </a:rPr>
              <a:t>.</a:t>
            </a:r>
            <a:endParaRPr lang="ru-RU" sz="3600" b="1" dirty="0" smtClean="0">
              <a:solidFill>
                <a:srgbClr val="0070C0"/>
              </a:solidFill>
            </a:endParaRPr>
          </a:p>
          <a:p>
            <a:endParaRPr lang="ru-RU" sz="3600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3785795"/>
            <a:ext cx="8604449" cy="29339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2220856"/>
          </a:xfrm>
        </p:spPr>
        <p:txBody>
          <a:bodyPr>
            <a:normAutofit fontScale="90000"/>
          </a:bodyPr>
          <a:lstStyle/>
          <a:p>
            <a:pPr lvl="0"/>
            <a:r>
              <a:rPr lang="ru-RU" sz="3600" dirty="0" smtClean="0">
                <a:latin typeface="Calibri" pitchFamily="34" charset="0"/>
                <a:ea typeface="Times New Roman" pitchFamily="18" charset="0"/>
                <a:cs typeface="Aharoni" pitchFamily="2" charset="-79"/>
              </a:rPr>
              <a:t>Творческое освоение </a:t>
            </a:r>
            <a:r>
              <a:rPr lang="ru-RU" sz="3600" dirty="0">
                <a:latin typeface="Calibri" pitchFamily="34" charset="0"/>
                <a:ea typeface="Times New Roman" pitchFamily="18" charset="0"/>
                <a:cs typeface="Aharoni" pitchFamily="2" charset="-79"/>
              </a:rPr>
              <a:t>другими педагогами  тоже  даст положительные  результаты. Программа и тематический план  расположен  на  сайте логопеда</a:t>
            </a:r>
            <a:br>
              <a:rPr lang="ru-RU" sz="3600" dirty="0">
                <a:latin typeface="Calibri" pitchFamily="34" charset="0"/>
                <a:ea typeface="Times New Roman" pitchFamily="18" charset="0"/>
                <a:cs typeface="Aharoni" pitchFamily="2" charset="-79"/>
              </a:rPr>
            </a:br>
            <a:endParaRPr lang="ru-RU" sz="3600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448572"/>
            <a:ext cx="7056783" cy="44431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85728"/>
            <a:ext cx="8229600" cy="2063152"/>
          </a:xfrm>
        </p:spPr>
        <p:txBody>
          <a:bodyPr>
            <a:normAutofit fontScale="90000"/>
          </a:bodyPr>
          <a:lstStyle/>
          <a:p>
            <a:pPr lvl="0" algn="ctr"/>
            <a:br>
              <a:rPr lang="ru-RU" sz="3200" b="1" dirty="0" smtClean="0">
                <a:latin typeface="Calibri" pitchFamily="34" charset="0"/>
                <a:ea typeface="Times New Roman" pitchFamily="18" charset="0"/>
                <a:cs typeface="Times New Roman" pitchFamily="18" charset="0"/>
              </a:rPr>
            </a:br>
            <a:br>
              <a:rPr lang="ru-RU" sz="3200" b="1" dirty="0">
                <a:latin typeface="Calibri" pitchFamily="34" charset="0"/>
                <a:ea typeface="Times New Roman" pitchFamily="18" charset="0"/>
                <a:cs typeface="Times New Roman" pitchFamily="18" charset="0"/>
              </a:rPr>
            </a:br>
            <a:br>
              <a:rPr lang="ru-RU" sz="3200" b="1" dirty="0" smtClean="0">
                <a:latin typeface="Calibri" pitchFamily="34" charset="0"/>
                <a:ea typeface="Times New Roman" pitchFamily="18" charset="0"/>
                <a:cs typeface="Times New Roman" pitchFamily="18" charset="0"/>
              </a:rPr>
            </a:br>
            <a:br>
              <a:rPr lang="ru-RU" sz="3200" b="1" dirty="0">
                <a:latin typeface="Calibri" pitchFamily="34" charset="0"/>
                <a:ea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Инновационные  </a:t>
            </a:r>
            <a:r>
              <a:rPr lang="ru-RU" sz="3200" b="1" dirty="0"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механизмы  </a:t>
            </a:r>
            <a:r>
              <a:rPr lang="ru-RU" sz="3200" b="1" dirty="0" smtClean="0"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развития экспериментальной деятельности  создают</a:t>
            </a:r>
            <a:br>
              <a:rPr lang="ru-RU" sz="3200" dirty="0">
                <a:latin typeface="Calibri" pitchFamily="34" charset="0"/>
                <a:ea typeface="Times New Roman" pitchFamily="18" charset="0"/>
                <a:cs typeface="Times New Roman" pitchFamily="18" charset="0"/>
              </a:rPr>
            </a:b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lvl="0" indent="0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ru-RU" sz="2800" dirty="0">
              <a:latin typeface="Arial" pitchFamily="34" charset="0"/>
              <a:cs typeface="Arial" pitchFamily="34" charset="0"/>
            </a:endParaRP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ru-RU" sz="2800" dirty="0" smtClean="0"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мотивацию  </a:t>
            </a:r>
            <a:r>
              <a:rPr lang="ru-RU" sz="2800" dirty="0"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интереса</a:t>
            </a:r>
            <a:r>
              <a:rPr lang="ru-RU" sz="2800" dirty="0" smtClean="0">
                <a:latin typeface="Calibri" pitchFamily="34" charset="0"/>
                <a:ea typeface="Times New Roman" pitchFamily="18" charset="0"/>
                <a:cs typeface="Times New Roman" pitchFamily="18" charset="0"/>
              </a:rPr>
              <a:t>;</a:t>
            </a:r>
            <a:endParaRPr lang="ru-RU" sz="2800" dirty="0" smtClean="0"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</a:pPr>
            <a:r>
              <a:rPr lang="ru-RU" sz="2800" dirty="0" smtClean="0"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интеграцию  ИКТ   </a:t>
            </a:r>
            <a:endParaRPr lang="ru-RU" sz="2800" dirty="0" smtClean="0"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</a:pPr>
            <a:r>
              <a:rPr lang="ru-RU" sz="2800" dirty="0" smtClean="0"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связь  с продуктивными   проектами «Пожарная безопасность», «Экология», «Знакомство с коренными народами Сахалина».</a:t>
            </a:r>
            <a:endParaRPr lang="ru-RU" dirty="0"/>
          </a:p>
        </p:txBody>
      </p:sp>
      <p:pic>
        <p:nvPicPr>
          <p:cNvPr id="4" name="Picture 2" descr="P4150120"/>
          <p:cNvPicPr/>
          <p:nvPr/>
        </p:nvPicPr>
        <p:blipFill>
          <a:blip r:embed="rId1" cstate="print">
            <a:lum bright="-10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4581128"/>
            <a:ext cx="2592288" cy="1800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2010532"/>
          </a:xfrm>
        </p:spPr>
        <p:txBody>
          <a:bodyPr>
            <a:normAutofit fontScale="90000"/>
          </a:bodyPr>
          <a:lstStyle/>
          <a:p>
            <a:pPr lvl="0" algn="ctr"/>
            <a:r>
              <a:rPr lang="ru-RU" sz="5400" b="1" dirty="0" smtClean="0"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Творческую   атмосферу</a:t>
            </a:r>
            <a:br>
              <a:rPr lang="ru-RU" sz="5400" b="1" dirty="0" smtClean="0">
                <a:latin typeface="Calibri" pitchFamily="34" charset="0"/>
                <a:ea typeface="Times New Roman" pitchFamily="18" charset="0"/>
                <a:cs typeface="Times New Roman" pitchFamily="18" charset="0"/>
              </a:rPr>
            </a:br>
            <a:r>
              <a:rPr lang="ru-RU" sz="5400" b="1" dirty="0" smtClean="0"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Какие буквы спрятались?</a:t>
            </a:r>
            <a:br>
              <a:rPr lang="ru-RU" sz="5400" b="1" dirty="0" smtClean="0">
                <a:latin typeface="Calibri" pitchFamily="34" charset="0"/>
                <a:ea typeface="Times New Roman" pitchFamily="18" charset="0"/>
                <a:cs typeface="Times New Roman" pitchFamily="18" charset="0"/>
              </a:rPr>
            </a:br>
            <a:endParaRPr lang="ru-RU" b="1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1"/>
          <a:srcRect/>
          <a:stretch>
            <a:fillRect/>
          </a:stretch>
        </p:blipFill>
        <p:spPr bwMode="auto">
          <a:xfrm>
            <a:off x="428596" y="2143116"/>
            <a:ext cx="8072494" cy="4286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1800200"/>
          </a:xfrm>
        </p:spPr>
        <p:txBody>
          <a:bodyPr>
            <a:normAutofit fontScale="90000"/>
          </a:bodyPr>
          <a:lstStyle/>
          <a:p>
            <a:pPr lvl="0" algn="ctr"/>
            <a:br>
              <a:rPr lang="ru-RU" sz="5400" dirty="0" smtClean="0">
                <a:latin typeface="Calibri" pitchFamily="34" charset="0"/>
                <a:ea typeface="Times New Roman" pitchFamily="18" charset="0"/>
                <a:cs typeface="Times New Roman" pitchFamily="18" charset="0"/>
              </a:rPr>
            </a:br>
            <a:br>
              <a:rPr lang="ru-RU" sz="5400" dirty="0">
                <a:latin typeface="Calibri" pitchFamily="34" charset="0"/>
                <a:ea typeface="Times New Roman" pitchFamily="18" charset="0"/>
                <a:cs typeface="Times New Roman" pitchFamily="18" charset="0"/>
              </a:rPr>
            </a:br>
            <a:r>
              <a:rPr lang="ru-RU" sz="5400" dirty="0" smtClean="0">
                <a:latin typeface="Calibri" pitchFamily="34" charset="0"/>
                <a:ea typeface="Times New Roman" pitchFamily="18" charset="0"/>
                <a:cs typeface="Times New Roman" pitchFamily="18" charset="0"/>
              </a:rPr>
              <a:t>«</a:t>
            </a:r>
            <a:r>
              <a:rPr lang="ru-RU" sz="5400" dirty="0"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Дорожная безопасность</a:t>
            </a:r>
            <a:r>
              <a:rPr lang="ru-RU" sz="5400" dirty="0" smtClean="0">
                <a:latin typeface="Calibri" pitchFamily="34" charset="0"/>
                <a:ea typeface="Times New Roman" pitchFamily="18" charset="0"/>
                <a:cs typeface="Times New Roman" pitchFamily="18" charset="0"/>
              </a:rPr>
              <a:t>»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988840"/>
            <a:ext cx="7704856" cy="46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5400" b="1" i="1" dirty="0">
                <a:solidFill>
                  <a:srgbClr val="C00000"/>
                </a:solidFill>
              </a:rPr>
              <a:t>«Витамины на окне</a:t>
            </a:r>
            <a:r>
              <a:rPr lang="ru-RU" sz="5400" b="1" i="1" dirty="0" smtClean="0">
                <a:solidFill>
                  <a:srgbClr val="C00000"/>
                </a:solidFill>
              </a:rPr>
              <a:t>»</a:t>
            </a:r>
            <a:endParaRPr lang="ru-RU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18606"/>
            <a:ext cx="4105970" cy="4706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916833"/>
            <a:ext cx="4171578" cy="468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i="1" dirty="0">
                <a:solidFill>
                  <a:srgbClr val="0070C0"/>
                </a:solidFill>
              </a:rPr>
              <a:t>Родители довольны результатами коллективной работы педагогов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844824"/>
            <a:ext cx="7956376" cy="49373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724648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ru-RU" sz="5400" dirty="0" smtClean="0"/>
              <a:t>В </a:t>
            </a:r>
            <a:r>
              <a:rPr lang="ru-RU" sz="5400" dirty="0" smtClean="0">
                <a:latin typeface="Times New Roman" pitchFamily="18" charset="0"/>
                <a:cs typeface="Times New Roman" pitchFamily="18" charset="0"/>
              </a:rPr>
              <a:t>кружке</a:t>
            </a:r>
            <a:r>
              <a:rPr lang="ru-RU" sz="5400" dirty="0" smtClean="0"/>
              <a:t> «</a:t>
            </a:r>
            <a:r>
              <a:rPr lang="ru-RU" sz="5400" dirty="0" err="1" smtClean="0"/>
              <a:t>АБВГДейка</a:t>
            </a:r>
            <a:r>
              <a:rPr lang="ru-RU" sz="5400" dirty="0" smtClean="0"/>
              <a:t>»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214942" y="1935480"/>
            <a:ext cx="4214842" cy="4922520"/>
          </a:xfrm>
        </p:spPr>
        <p:txBody>
          <a:bodyPr>
            <a:normAutofit/>
          </a:bodyPr>
          <a:lstStyle/>
          <a:p>
            <a:r>
              <a:rPr lang="ru-RU" sz="2800" dirty="0" smtClean="0"/>
              <a:t>Дети  могут  </a:t>
            </a:r>
            <a:endParaRPr lang="ru-RU" sz="2800" dirty="0" smtClean="0"/>
          </a:p>
          <a:p>
            <a:pPr marL="0" indent="0">
              <a:buNone/>
            </a:pPr>
            <a:r>
              <a:rPr lang="ru-RU" sz="2800" dirty="0" smtClean="0"/>
              <a:t>не </a:t>
            </a:r>
            <a:r>
              <a:rPr lang="ru-RU" sz="2800" dirty="0"/>
              <a:t>просто </a:t>
            </a:r>
            <a:endParaRPr lang="ru-RU" sz="2800" dirty="0" smtClean="0"/>
          </a:p>
          <a:p>
            <a:pPr marL="0" indent="0">
              <a:buNone/>
            </a:pPr>
            <a:r>
              <a:rPr lang="ru-RU" sz="2800" dirty="0" smtClean="0"/>
              <a:t>учиться </a:t>
            </a:r>
            <a:r>
              <a:rPr lang="ru-RU" sz="2800" dirty="0"/>
              <a:t>чему-либо</a:t>
            </a:r>
            <a:r>
              <a:rPr lang="ru-RU" sz="2800" dirty="0" smtClean="0"/>
              <a:t>,                   </a:t>
            </a:r>
            <a:r>
              <a:rPr lang="ru-RU" sz="2800" dirty="0"/>
              <a:t>а самостоятельно пробовать, </a:t>
            </a:r>
            <a:r>
              <a:rPr lang="ru-RU" sz="2800" dirty="0" smtClean="0"/>
              <a:t>экспериментировать, добывая </a:t>
            </a:r>
            <a:r>
              <a:rPr lang="ru-RU" sz="2800" dirty="0"/>
              <a:t>знания.</a:t>
            </a:r>
            <a:endParaRPr lang="ru-RU" sz="2800" dirty="0"/>
          </a:p>
          <a:p>
            <a:pPr marL="0" indent="0">
              <a:buNone/>
            </a:pPr>
            <a:endParaRPr lang="ru-RU" sz="2800" dirty="0"/>
          </a:p>
          <a:p>
            <a:endParaRPr lang="ru-RU" dirty="0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935480"/>
            <a:ext cx="8686800" cy="438912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5400" i="1" dirty="0" smtClean="0">
                <a:solidFill>
                  <a:srgbClr val="C00000"/>
                </a:solidFill>
              </a:rPr>
              <a:t>     </a:t>
            </a:r>
            <a:endParaRPr lang="ru-RU" sz="5400" b="1" i="1" dirty="0">
              <a:solidFill>
                <a:schemeClr val="accent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286000" y="310583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br>
              <a:rPr lang="ru-RU" b="1" dirty="0">
                <a:solidFill>
                  <a:srgbClr val="0070C0"/>
                </a:solidFill>
              </a:rPr>
            </a:b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07504" y="1196752"/>
            <a:ext cx="8604448" cy="5616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771800" y="3244334"/>
            <a:ext cx="60486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i="1" dirty="0">
                <a:solidFill>
                  <a:schemeClr val="accent1"/>
                </a:solidFill>
              </a:rPr>
              <a:t>Благодарю за внимание!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         </a:t>
            </a:r>
            <a:br>
              <a:rPr lang="ru-RU" b="1" dirty="0" smtClean="0">
                <a:solidFill>
                  <a:srgbClr val="C00000"/>
                </a:solidFill>
              </a:rPr>
            </a:br>
            <a:br>
              <a:rPr lang="ru-RU" b="1" dirty="0">
                <a:solidFill>
                  <a:srgbClr val="C00000"/>
                </a:solidFill>
              </a:rPr>
            </a:br>
            <a:br>
              <a:rPr lang="ru-RU" b="1" dirty="0" smtClean="0">
                <a:solidFill>
                  <a:srgbClr val="C00000"/>
                </a:solidFill>
              </a:rPr>
            </a:br>
            <a:br>
              <a:rPr lang="ru-RU" b="1" dirty="0">
                <a:solidFill>
                  <a:srgbClr val="C00000"/>
                </a:solidFill>
              </a:rPr>
            </a:br>
            <a:br>
              <a:rPr lang="ru-RU" b="1" dirty="0" smtClean="0">
                <a:solidFill>
                  <a:srgbClr val="C00000"/>
                </a:solidFill>
              </a:rPr>
            </a:br>
            <a:r>
              <a:rPr lang="ru-RU" b="1" dirty="0" smtClean="0">
                <a:solidFill>
                  <a:srgbClr val="C00000"/>
                </a:solidFill>
              </a:rPr>
              <a:t> </a:t>
            </a:r>
            <a:r>
              <a:rPr lang="ru-RU" b="1" dirty="0" smtClean="0">
                <a:solidFill>
                  <a:schemeClr val="accent4">
                    <a:lumMod val="75000"/>
                  </a:schemeClr>
                </a:solidFill>
              </a:rPr>
              <a:t>Цель </a:t>
            </a:r>
            <a:r>
              <a:rPr lang="ru-RU" b="1" dirty="0">
                <a:solidFill>
                  <a:schemeClr val="accent4">
                    <a:lumMod val="75000"/>
                  </a:schemeClr>
                </a:solidFill>
              </a:rPr>
              <a:t>программы:</a:t>
            </a:r>
            <a:endParaRPr lang="ru-RU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400" b="1" i="1" dirty="0" smtClean="0">
                <a:solidFill>
                  <a:srgbClr val="C00000"/>
                </a:solidFill>
              </a:rPr>
              <a:t> Знакомство </a:t>
            </a:r>
            <a:r>
              <a:rPr lang="ru-RU" sz="4400" b="1" i="1" dirty="0">
                <a:solidFill>
                  <a:srgbClr val="C00000"/>
                </a:solidFill>
              </a:rPr>
              <a:t>детей с оптическим образом букв  доступными для детей средствами, то есть в деятельности.</a:t>
            </a:r>
            <a:endParaRPr lang="ru-RU" sz="4400" b="1" i="1" dirty="0">
              <a:solidFill>
                <a:srgbClr val="C00000"/>
              </a:solidFill>
            </a:endParaRPr>
          </a:p>
          <a:p>
            <a:pPr algn="ctr"/>
            <a:endParaRPr lang="ru-RU" sz="4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11557"/>
            <a:ext cx="4320480" cy="1224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5517232"/>
            <a:ext cx="4728765" cy="12864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5400" b="1" dirty="0" smtClean="0">
                <a:solidFill>
                  <a:prstClr val="black"/>
                </a:solidFill>
                <a:ea typeface="Times New Roman"/>
                <a:cs typeface="Times New Roman"/>
              </a:rPr>
              <a:t>Задачи экспериментальной                                           деятельности  детей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928802"/>
            <a:ext cx="8856984" cy="4668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980728"/>
            <a:ext cx="9396536" cy="1872208"/>
          </a:xfrm>
        </p:spPr>
        <p:txBody>
          <a:bodyPr>
            <a:normAutofit fontScale="90000"/>
          </a:bodyPr>
          <a:lstStyle/>
          <a:p>
            <a:pPr lvl="0" algn="ctr"/>
            <a:br>
              <a:rPr lang="ru-RU" b="1" dirty="0" smtClean="0"/>
            </a:br>
            <a:br>
              <a:rPr lang="ru-RU" b="1" dirty="0"/>
            </a:br>
            <a:br>
              <a:rPr lang="ru-RU" b="1" dirty="0" smtClean="0"/>
            </a:br>
            <a:br>
              <a:rPr lang="ru-RU" b="1" dirty="0"/>
            </a:br>
            <a:br>
              <a:rPr lang="ru-RU" b="1" dirty="0" smtClean="0"/>
            </a:br>
            <a:br>
              <a:rPr lang="ru-RU" b="1" dirty="0"/>
            </a:br>
            <a:br>
              <a:rPr lang="ru-RU" b="1" dirty="0" smtClean="0"/>
            </a:br>
            <a:br>
              <a:rPr lang="ru-RU" sz="4000" b="1" dirty="0">
                <a:solidFill>
                  <a:prstClr val="black"/>
                </a:solidFill>
                <a:ea typeface="Times New Roman"/>
                <a:cs typeface="Times New Roman"/>
              </a:rPr>
            </a:br>
            <a:br>
              <a:rPr lang="ru-RU" sz="4000" dirty="0"/>
            </a:br>
            <a:endParaRPr lang="ru-RU" sz="4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0"/>
            <a:ext cx="8229600" cy="6324600"/>
          </a:xfrm>
        </p:spPr>
        <p:txBody>
          <a:bodyPr/>
          <a:lstStyle/>
          <a:p>
            <a:endParaRPr lang="ru-RU" i="1" u="sng" dirty="0" smtClean="0"/>
          </a:p>
          <a:p>
            <a:pPr marL="0" indent="0">
              <a:buNone/>
            </a:pPr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                 </a:t>
            </a:r>
            <a:r>
              <a:rPr lang="ru-RU" sz="2800" b="1" i="1" u="sng" dirty="0" smtClean="0">
                <a:latin typeface="Times New Roman" pitchFamily="18" charset="0"/>
                <a:cs typeface="Times New Roman" pitchFamily="18" charset="0"/>
              </a:rPr>
              <a:t>Коррекционно-образовательные</a:t>
            </a:r>
            <a:r>
              <a:rPr lang="ru-RU" sz="2800" b="1" u="sng" dirty="0">
                <a:latin typeface="Times New Roman" pitchFamily="18" charset="0"/>
                <a:cs typeface="Times New Roman" pitchFamily="18" charset="0"/>
              </a:rPr>
              <a:t>: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- уточнить 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оптический   образ букв;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закреплять правильное произношение поставленных звуков в слогах, словах и предложениях; 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- совершенствовать графические  навыки;</a:t>
            </a:r>
            <a:endParaRPr lang="ru-RU" sz="28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- активизировать словарный запас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детей.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9586" y="500042"/>
            <a:ext cx="857256" cy="14287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0860" y="4012671"/>
            <a:ext cx="2143140" cy="2845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82" y="3857628"/>
            <a:ext cx="1785950" cy="2714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7422" y="3857628"/>
            <a:ext cx="4286280" cy="30003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0104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Совершенствовать графические  навыки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714348" y="1714464"/>
            <a:ext cx="8178827" cy="5143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939094"/>
          </a:xfrm>
        </p:spPr>
        <p:txBody>
          <a:bodyPr>
            <a:normAutofit fontScale="90000"/>
          </a:bodyPr>
          <a:lstStyle/>
          <a:p>
            <a:pPr algn="ctr"/>
            <a:br>
              <a:rPr lang="ru-RU" dirty="0"/>
            </a:br>
            <a:r>
              <a:rPr lang="ru-RU" dirty="0" smtClean="0"/>
              <a:t> Активизировать </a:t>
            </a:r>
            <a:r>
              <a:rPr lang="ru-RU" dirty="0"/>
              <a:t>словарный запас </a:t>
            </a:r>
            <a:r>
              <a:rPr lang="ru-RU" dirty="0" smtClean="0"/>
              <a:t>детей</a:t>
            </a:r>
            <a:br>
              <a:rPr lang="ru-RU" dirty="0"/>
            </a:br>
            <a:endParaRPr lang="ru-RU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214282" y="1935163"/>
            <a:ext cx="8715436" cy="4922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0</TotalTime>
  <Words>6603</Words>
  <Application>WPS Presentation</Application>
  <PresentationFormat>Экран (4:3)</PresentationFormat>
  <Paragraphs>189</Paragraphs>
  <Slides>47</Slides>
  <Notes>0</Notes>
  <HiddenSlides>0</HiddenSlides>
  <MMClips>0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47</vt:i4>
      </vt:variant>
    </vt:vector>
  </HeadingPairs>
  <TitlesOfParts>
    <vt:vector size="48" baseType="lpstr">
      <vt:lpstr>Поток</vt:lpstr>
      <vt:lpstr>PowerPoint 演示文稿</vt:lpstr>
      <vt:lpstr>PowerPoint 演示文稿</vt:lpstr>
      <vt:lpstr>Авторы программы  </vt:lpstr>
      <vt:lpstr>«Чем больше уверенности в движении детской руки, тем ярче речь ребёнка!». </vt:lpstr>
      <vt:lpstr>               Цель программы:</vt:lpstr>
      <vt:lpstr>Задачи экспериментальной                                           деятельности  детей</vt:lpstr>
      <vt:lpstr>         </vt:lpstr>
      <vt:lpstr>Совершенствовать графические  навыки</vt:lpstr>
      <vt:lpstr>  Активизировать словарный запас детей </vt:lpstr>
      <vt:lpstr>Поочерёдное движение каждым пальцем,  сопровождая речью.</vt:lpstr>
      <vt:lpstr>Левой и правой рукой</vt:lpstr>
      <vt:lpstr>                                                                   Коррекционно-развивающие: - фонематическое восприятие, зрительную и слуховую память,  умение составлять  связное развёрнутое высказывание; - познавательную активность, мышление, воображение, коммуникативные навыки. - фонематическое восприятие, зрительную и слуховую память,  умение составлять  связное развёрнутое высказывание; - познавательную активность, мышление, воображение, коммуникативные навыки.  </vt:lpstr>
      <vt:lpstr>Развитие мелкой моторики</vt:lpstr>
      <vt:lpstr>Умение составлять  связное развёрнутое высказывание</vt:lpstr>
      <vt:lpstr>Познавательную активность, мышление, воображение  </vt:lpstr>
      <vt:lpstr>Укрепить артикуляционную и  мелкую моторику. </vt:lpstr>
      <vt:lpstr>Использовать мозаику, пластилинографию</vt:lpstr>
      <vt:lpstr>Формировать у детей умение ориентироваться  в пространстве</vt:lpstr>
      <vt:lpstr>Формировать у детей умения ориентироваться  в пространстве </vt:lpstr>
      <vt:lpstr>Укрепить артикуляционную и  мелкую моторику. </vt:lpstr>
      <vt:lpstr>Коррекционно-воспитывающие: </vt:lpstr>
      <vt:lpstr>.  Этапы  совместного  изучения   ребёнком  звуков  и  букв  </vt:lpstr>
      <vt:lpstr>PowerPoint 演示文稿</vt:lpstr>
      <vt:lpstr> </vt:lpstr>
      <vt:lpstr>PowerPoint 演示文稿</vt:lpstr>
      <vt:lpstr>  Формирование  графических навыков</vt:lpstr>
      <vt:lpstr>                                                                     2.    Аппликация букв:                                 эмблемы, кубики, плакаты.   </vt:lpstr>
      <vt:lpstr>3. Пластилинография </vt:lpstr>
      <vt:lpstr>PowerPoint 演示文稿</vt:lpstr>
      <vt:lpstr>       Внедряем  эффективные  технологии:  ИКТ, ролевые  игры,  коллективное  творчество. </vt:lpstr>
      <vt:lpstr>Практическое  освоение оптического образа букв в эксперементе способствует </vt:lpstr>
      <vt:lpstr>PowerPoint 演示文稿</vt:lpstr>
      <vt:lpstr> Дети чётко начинают дифференцировать                              буквы-звуки                                                                                                         </vt:lpstr>
      <vt:lpstr>PowerPoint 演示文稿</vt:lpstr>
      <vt:lpstr>Познавательно-речевых и художественных способностей </vt:lpstr>
      <vt:lpstr>Узнавать  и различать твёрдые – мягкие, глухие-звонкие согласные </vt:lpstr>
      <vt:lpstr>      Эксперементальная деятельность </vt:lpstr>
      <vt:lpstr>                                         Умение работать  и действовать индивидуально и в коллективе. </vt:lpstr>
      <vt:lpstr>.</vt:lpstr>
      <vt:lpstr>Творческое освоение другими педагогами  тоже  даст положительные  результаты. Программа и тематический план  расположен  на  сайте логопеда </vt:lpstr>
      <vt:lpstr>    Инновационные  механизмы  развития экспериментальной деятельности  создают </vt:lpstr>
      <vt:lpstr>Творческую   атмосферу Какие буквы спрятались? </vt:lpstr>
      <vt:lpstr>  «Дорожная безопасность» </vt:lpstr>
      <vt:lpstr>«Витамины на окне»</vt:lpstr>
      <vt:lpstr>Родители довольны результатами коллективной работы педагогов</vt:lpstr>
      <vt:lpstr>          В кружке «АБВГДейка» </vt:lpstr>
      <vt:lpstr>.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Екатерина</dc:creator>
  <cp:lastModifiedBy>User</cp:lastModifiedBy>
  <cp:revision>117</cp:revision>
  <dcterms:created xsi:type="dcterms:W3CDTF">2010-10-19T06:50:00Z</dcterms:created>
  <dcterms:modified xsi:type="dcterms:W3CDTF">2017-04-03T11:14:11Z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1049-10.1.0.5601</vt:lpwstr>
  </property>
</Properties>
</file>